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0" r:id="rId4"/>
    <p:sldId id="261" r:id="rId5"/>
    <p:sldId id="286" r:id="rId6"/>
    <p:sldId id="265" r:id="rId7"/>
    <p:sldId id="275" r:id="rId8"/>
    <p:sldId id="271" r:id="rId9"/>
    <p:sldId id="276" r:id="rId10"/>
    <p:sldId id="269" r:id="rId11"/>
    <p:sldId id="281" r:id="rId12"/>
    <p:sldId id="288" r:id="rId13"/>
    <p:sldId id="285" r:id="rId14"/>
    <p:sldId id="262" r:id="rId15"/>
    <p:sldId id="267" r:id="rId16"/>
    <p:sldId id="289" r:id="rId17"/>
    <p:sldId id="287" r:id="rId18"/>
    <p:sldId id="25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70"/>
    <p:restoredTop sz="95878"/>
  </p:normalViewPr>
  <p:slideViewPr>
    <p:cSldViewPr snapToGrid="0">
      <p:cViewPr>
        <p:scale>
          <a:sx n="105" d="100"/>
          <a:sy n="105" d="100"/>
        </p:scale>
        <p:origin x="600" y="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B2E815-0D19-41DC-B01B-4D608769620A}" type="doc">
      <dgm:prSet loTypeId="urn:microsoft.com/office/officeart/2016/7/layout/RoundedRectangleTimeline" loCatId="other" qsTypeId="urn:microsoft.com/office/officeart/2005/8/quickstyle/simple1" qsCatId="simple" csTypeId="urn:microsoft.com/office/officeart/2005/8/colors/colorful5" csCatId="colorful" phldr="1"/>
      <dgm:spPr/>
      <dgm:t>
        <a:bodyPr/>
        <a:lstStyle/>
        <a:p>
          <a:endParaRPr lang="en-US"/>
        </a:p>
      </dgm:t>
    </dgm:pt>
    <dgm:pt modelId="{4259F840-24E7-476F-9F30-482E46395856}">
      <dgm:prSet phldrT="[Text]" custT="1"/>
      <dgm:spPr/>
      <dgm:t>
        <a:bodyPr/>
        <a:lstStyle/>
        <a:p>
          <a:r>
            <a:rPr lang="en-US" sz="1600" b="1" dirty="0">
              <a:solidFill>
                <a:schemeClr val="tx1"/>
              </a:solidFill>
              <a:latin typeface="+mn-lt"/>
              <a:ea typeface="Open Sans Light" pitchFamily="2" charset="0"/>
              <a:cs typeface="Calibri" panose="020F0502020204030204" pitchFamily="34" charset="0"/>
            </a:rPr>
            <a:t>Week 1</a:t>
          </a:r>
        </a:p>
      </dgm:t>
    </dgm:pt>
    <dgm:pt modelId="{FCE8068D-7E50-4749-A8D0-ADEDAC5637B3}" type="parTrans" cxnId="{42EE41D1-3C16-4937-BB38-B076896C09A0}">
      <dgm:prSet/>
      <dgm:spPr/>
      <dgm:t>
        <a:bodyPr/>
        <a:lstStyle/>
        <a:p>
          <a:endParaRPr lang="en-US" sz="1600" b="1">
            <a:solidFill>
              <a:schemeClr val="tx1"/>
            </a:solidFill>
            <a:latin typeface="+mn-lt"/>
          </a:endParaRPr>
        </a:p>
      </dgm:t>
    </dgm:pt>
    <dgm:pt modelId="{DCC444A4-F20A-48F5-A61E-47BFFF185A57}" type="sibTrans" cxnId="{42EE41D1-3C16-4937-BB38-B076896C09A0}">
      <dgm:prSet/>
      <dgm:spPr/>
      <dgm:t>
        <a:bodyPr/>
        <a:lstStyle/>
        <a:p>
          <a:endParaRPr lang="en-US" sz="1600" b="1">
            <a:solidFill>
              <a:schemeClr val="tx1"/>
            </a:solidFill>
            <a:latin typeface="+mn-lt"/>
          </a:endParaRPr>
        </a:p>
      </dgm:t>
    </dgm:pt>
    <dgm:pt modelId="{B54C8F6C-BE1E-4EAB-B7A0-48DE01FFAA36}">
      <dgm:prSet phldrT="[Text]" custT="1"/>
      <dgm:spPr>
        <a:noFill/>
      </dgm:spPr>
      <dgm:t>
        <a:bodyPr/>
        <a:lstStyle/>
        <a:p>
          <a:pPr>
            <a:buFont typeface="+mj-lt"/>
            <a:buAutoNum type="arabicPeriod"/>
          </a:pPr>
          <a:r>
            <a:rPr lang="en-US" sz="1600" b="1" baseline="0" dirty="0">
              <a:solidFill>
                <a:schemeClr val="bg1"/>
              </a:solidFill>
              <a:latin typeface="+mn-lt"/>
              <a:ea typeface="Open Sans Light" pitchFamily="2" charset="0"/>
              <a:cs typeface="Calibri" panose="020F0502020204030204" pitchFamily="34" charset="0"/>
            </a:rPr>
            <a:t>TAPIS Workshop</a:t>
          </a:r>
        </a:p>
        <a:p>
          <a:pPr>
            <a:buFont typeface="+mj-lt"/>
            <a:buAutoNum type="arabicPeriod"/>
          </a:pPr>
          <a:r>
            <a:rPr lang="en-US" sz="1600" b="1" baseline="0" dirty="0">
              <a:solidFill>
                <a:schemeClr val="bg1"/>
              </a:solidFill>
              <a:latin typeface="+mn-lt"/>
              <a:ea typeface="Open Sans Light" pitchFamily="2" charset="0"/>
              <a:cs typeface="Calibri" panose="020F0502020204030204" pitchFamily="34" charset="0"/>
            </a:rPr>
            <a:t>Creating a </a:t>
          </a:r>
          <a:r>
            <a:rPr lang="en-US" sz="1600" b="1" baseline="0" dirty="0" err="1">
              <a:solidFill>
                <a:schemeClr val="bg1"/>
              </a:solidFill>
              <a:latin typeface="+mn-lt"/>
              <a:ea typeface="Open Sans Light" pitchFamily="2" charset="0"/>
              <a:cs typeface="Calibri" panose="020F0502020204030204" pitchFamily="34" charset="0"/>
            </a:rPr>
            <a:t>HuggingFace</a:t>
          </a:r>
          <a:r>
            <a:rPr lang="en-US" sz="1600" b="1" baseline="0" dirty="0">
              <a:solidFill>
                <a:schemeClr val="bg1"/>
              </a:solidFill>
              <a:latin typeface="+mn-lt"/>
              <a:ea typeface="Open Sans Light" pitchFamily="2" charset="0"/>
              <a:cs typeface="Calibri" panose="020F0502020204030204" pitchFamily="34" charset="0"/>
            </a:rPr>
            <a:t> Application with TAPIS</a:t>
          </a:r>
          <a:endParaRPr lang="en-US" sz="1600" b="1" dirty="0">
            <a:solidFill>
              <a:schemeClr val="bg1"/>
            </a:solidFill>
            <a:latin typeface="+mn-lt"/>
            <a:ea typeface="Open Sans Light" pitchFamily="2" charset="0"/>
            <a:cs typeface="Calibri" panose="020F0502020204030204" pitchFamily="34" charset="0"/>
          </a:endParaRPr>
        </a:p>
      </dgm:t>
    </dgm:pt>
    <dgm:pt modelId="{8DE7CD45-B7C0-432E-B819-6A7D97E31315}" type="parTrans" cxnId="{770CA1CC-3DDD-451E-AE83-A71CA570260C}">
      <dgm:prSet/>
      <dgm:spPr/>
      <dgm:t>
        <a:bodyPr/>
        <a:lstStyle/>
        <a:p>
          <a:endParaRPr lang="en-US" sz="1600" b="1">
            <a:solidFill>
              <a:schemeClr val="tx1"/>
            </a:solidFill>
            <a:latin typeface="+mn-lt"/>
          </a:endParaRPr>
        </a:p>
      </dgm:t>
    </dgm:pt>
    <dgm:pt modelId="{C33B8BEF-A818-4A2F-A99A-E2B29895E184}" type="sibTrans" cxnId="{770CA1CC-3DDD-451E-AE83-A71CA570260C}">
      <dgm:prSet/>
      <dgm:spPr/>
      <dgm:t>
        <a:bodyPr/>
        <a:lstStyle/>
        <a:p>
          <a:endParaRPr lang="en-US" sz="1600" b="1">
            <a:solidFill>
              <a:schemeClr val="tx1"/>
            </a:solidFill>
            <a:latin typeface="+mn-lt"/>
          </a:endParaRPr>
        </a:p>
      </dgm:t>
    </dgm:pt>
    <dgm:pt modelId="{87BF7896-20EA-4E8F-B6F4-A34EC5C9CB50}">
      <dgm:prSet phldrT="[Text]" custT="1"/>
      <dgm:spPr/>
      <dgm:t>
        <a:bodyPr/>
        <a:lstStyle/>
        <a:p>
          <a:r>
            <a:rPr lang="en-US" sz="1600" b="1" dirty="0">
              <a:solidFill>
                <a:schemeClr val="tx1"/>
              </a:solidFill>
              <a:latin typeface="+mn-lt"/>
              <a:ea typeface="Open Sans Light" pitchFamily="2" charset="0"/>
              <a:cs typeface="Calibri" panose="020F0502020204030204" pitchFamily="34" charset="0"/>
            </a:rPr>
            <a:t>Week 4</a:t>
          </a:r>
        </a:p>
      </dgm:t>
    </dgm:pt>
    <dgm:pt modelId="{05E47BA5-F724-4AEE-9B5B-401F18E028E6}" type="parTrans" cxnId="{92330C11-C197-4512-BDA4-8D8A69AF7D1C}">
      <dgm:prSet/>
      <dgm:spPr/>
      <dgm:t>
        <a:bodyPr/>
        <a:lstStyle/>
        <a:p>
          <a:endParaRPr lang="en-US" sz="1600" b="1">
            <a:solidFill>
              <a:schemeClr val="tx1"/>
            </a:solidFill>
            <a:latin typeface="+mn-lt"/>
          </a:endParaRPr>
        </a:p>
      </dgm:t>
    </dgm:pt>
    <dgm:pt modelId="{D63CE73E-35DE-48C3-8753-7648BC953C0D}" type="sibTrans" cxnId="{92330C11-C197-4512-BDA4-8D8A69AF7D1C}">
      <dgm:prSet/>
      <dgm:spPr/>
      <dgm:t>
        <a:bodyPr/>
        <a:lstStyle/>
        <a:p>
          <a:endParaRPr lang="en-US" sz="1600" b="1">
            <a:solidFill>
              <a:schemeClr val="tx1"/>
            </a:solidFill>
            <a:latin typeface="+mn-lt"/>
          </a:endParaRPr>
        </a:p>
      </dgm:t>
    </dgm:pt>
    <dgm:pt modelId="{43CBB0A2-9D75-4264-8A30-3E8974B40658}">
      <dgm:prSet phldrT="[Text]" custT="1"/>
      <dgm:spPr/>
      <dgm:t>
        <a:bodyPr/>
        <a:lstStyle/>
        <a:p>
          <a:pPr>
            <a:buFont typeface="Symbol" panose="05050102010706020507" pitchFamily="18" charset="2"/>
            <a:buChar char=""/>
          </a:pPr>
          <a:r>
            <a:rPr lang="en-US" sz="1600" b="1" dirty="0">
              <a:solidFill>
                <a:schemeClr val="bg1"/>
              </a:solidFill>
              <a:latin typeface="+mn-lt"/>
              <a:ea typeface="Open Sans Light" pitchFamily="2" charset="0"/>
              <a:cs typeface="Calibri" panose="020F0502020204030204" pitchFamily="34" charset="0"/>
            </a:rPr>
            <a:t>Tutorials</a:t>
          </a:r>
        </a:p>
      </dgm:t>
    </dgm:pt>
    <dgm:pt modelId="{F806E590-5F8E-48A1-96AC-9E738290D2ED}" type="parTrans" cxnId="{4D2DF581-8128-4440-9E51-29109DC6ED52}">
      <dgm:prSet/>
      <dgm:spPr/>
      <dgm:t>
        <a:bodyPr/>
        <a:lstStyle/>
        <a:p>
          <a:endParaRPr lang="en-US" sz="1600" b="1">
            <a:solidFill>
              <a:schemeClr val="tx1"/>
            </a:solidFill>
            <a:latin typeface="+mn-lt"/>
          </a:endParaRPr>
        </a:p>
      </dgm:t>
    </dgm:pt>
    <dgm:pt modelId="{20F77EFB-335C-4BC3-AD95-8421EDF343E6}" type="sibTrans" cxnId="{4D2DF581-8128-4440-9E51-29109DC6ED52}">
      <dgm:prSet/>
      <dgm:spPr/>
      <dgm:t>
        <a:bodyPr/>
        <a:lstStyle/>
        <a:p>
          <a:endParaRPr lang="en-US" sz="1600" b="1">
            <a:solidFill>
              <a:schemeClr val="tx1"/>
            </a:solidFill>
            <a:latin typeface="+mn-lt"/>
          </a:endParaRPr>
        </a:p>
      </dgm:t>
    </dgm:pt>
    <dgm:pt modelId="{3DE6FF16-CA4D-4D34-ABEB-8BE6A40B5E52}">
      <dgm:prSet phldrT="[Text]" custT="1"/>
      <dgm:spPr/>
      <dgm:t>
        <a:bodyPr/>
        <a:lstStyle/>
        <a:p>
          <a:pPr>
            <a:buFont typeface="Symbol" panose="05050102010706020507" pitchFamily="18" charset="2"/>
            <a:buChar char=""/>
          </a:pPr>
          <a:r>
            <a:rPr lang="en-US" sz="1600" b="1" dirty="0">
              <a:solidFill>
                <a:schemeClr val="tx1"/>
              </a:solidFill>
              <a:latin typeface="+mn-lt"/>
              <a:ea typeface="Open Sans Light" pitchFamily="2" charset="0"/>
              <a:cs typeface="Calibri" panose="020F0502020204030204" pitchFamily="34" charset="0"/>
            </a:rPr>
            <a:t>Week 7</a:t>
          </a:r>
        </a:p>
      </dgm:t>
    </dgm:pt>
    <dgm:pt modelId="{DA9CCCCB-8206-4757-82C8-F885E9D238B5}" type="parTrans" cxnId="{636DE8C5-F706-4BA5-855F-85FD2239E2BE}">
      <dgm:prSet/>
      <dgm:spPr/>
      <dgm:t>
        <a:bodyPr/>
        <a:lstStyle/>
        <a:p>
          <a:endParaRPr lang="en-US" sz="1600" b="1">
            <a:solidFill>
              <a:schemeClr val="tx1"/>
            </a:solidFill>
            <a:latin typeface="+mn-lt"/>
          </a:endParaRPr>
        </a:p>
      </dgm:t>
    </dgm:pt>
    <dgm:pt modelId="{986162A7-6F89-4679-B40E-33A17DA21B73}" type="sibTrans" cxnId="{636DE8C5-F706-4BA5-855F-85FD2239E2BE}">
      <dgm:prSet/>
      <dgm:spPr/>
      <dgm:t>
        <a:bodyPr/>
        <a:lstStyle/>
        <a:p>
          <a:endParaRPr lang="en-US" sz="1600" b="1">
            <a:solidFill>
              <a:schemeClr val="tx1"/>
            </a:solidFill>
            <a:latin typeface="+mn-lt"/>
          </a:endParaRPr>
        </a:p>
      </dgm:t>
    </dgm:pt>
    <dgm:pt modelId="{AC76BE15-3E8A-498B-91BD-CF772C26B6F1}">
      <dgm:prSet phldrT="[Text]" custT="1"/>
      <dgm:spPr/>
      <dgm:t>
        <a:bodyPr/>
        <a:lstStyle/>
        <a:p>
          <a:pPr>
            <a:buFont typeface="Symbol" panose="05050102010706020507" pitchFamily="18" charset="2"/>
            <a:buChar char=""/>
          </a:pPr>
          <a:r>
            <a:rPr lang="en-US" sz="1600" b="1" dirty="0">
              <a:solidFill>
                <a:schemeClr val="tx1"/>
              </a:solidFill>
              <a:latin typeface="+mn-lt"/>
              <a:ea typeface="Open Sans Light" pitchFamily="2" charset="0"/>
              <a:cs typeface="Calibri" panose="020F0502020204030204" pitchFamily="34" charset="0"/>
            </a:rPr>
            <a:t>Week 9</a:t>
          </a:r>
        </a:p>
      </dgm:t>
    </dgm:pt>
    <dgm:pt modelId="{00CCB400-064A-4EF5-9806-9534D9AC69AD}" type="parTrans" cxnId="{140A4778-8248-44DE-B78A-23C578A77D7E}">
      <dgm:prSet/>
      <dgm:spPr/>
      <dgm:t>
        <a:bodyPr/>
        <a:lstStyle/>
        <a:p>
          <a:endParaRPr lang="en-US" sz="1600" b="1">
            <a:solidFill>
              <a:schemeClr val="tx1"/>
            </a:solidFill>
            <a:latin typeface="+mn-lt"/>
          </a:endParaRPr>
        </a:p>
      </dgm:t>
    </dgm:pt>
    <dgm:pt modelId="{662A3D6E-7238-444F-BC0B-C7A4321261DB}" type="sibTrans" cxnId="{140A4778-8248-44DE-B78A-23C578A77D7E}">
      <dgm:prSet/>
      <dgm:spPr/>
      <dgm:t>
        <a:bodyPr/>
        <a:lstStyle/>
        <a:p>
          <a:endParaRPr lang="en-US" sz="1600" b="1">
            <a:solidFill>
              <a:schemeClr val="tx1"/>
            </a:solidFill>
            <a:latin typeface="+mn-lt"/>
          </a:endParaRPr>
        </a:p>
      </dgm:t>
    </dgm:pt>
    <dgm:pt modelId="{73820394-2159-4075-9E6F-217263B07F8B}">
      <dgm:prSet phldrT="[Text]" custT="1"/>
      <dgm:spPr/>
      <dgm:t>
        <a:bodyPr/>
        <a:lstStyle/>
        <a:p>
          <a:pPr>
            <a:buFont typeface="Symbol" panose="05050102010706020507" pitchFamily="18" charset="2"/>
            <a:buChar char=""/>
          </a:pPr>
          <a:r>
            <a:rPr lang="en-US" sz="1600" b="1" dirty="0">
              <a:solidFill>
                <a:schemeClr val="bg1"/>
              </a:solidFill>
              <a:latin typeface="+mn-lt"/>
              <a:ea typeface="Open Sans Light" pitchFamily="2" charset="0"/>
              <a:cs typeface="Calibri" panose="020F0502020204030204" pitchFamily="34" charset="0"/>
            </a:rPr>
            <a:t>Had a wonderful week at PEARC23</a:t>
          </a:r>
        </a:p>
        <a:p>
          <a:pPr>
            <a:buFont typeface="Symbol" panose="05050102010706020507" pitchFamily="18" charset="2"/>
            <a:buChar char=""/>
          </a:pPr>
          <a:r>
            <a:rPr lang="en-US" sz="1600" b="1" dirty="0">
              <a:solidFill>
                <a:schemeClr val="bg1"/>
              </a:solidFill>
              <a:latin typeface="+mn-lt"/>
              <a:ea typeface="Open Sans Light" pitchFamily="2" charset="0"/>
              <a:cs typeface="Calibri" panose="020F0502020204030204" pitchFamily="34" charset="0"/>
            </a:rPr>
            <a:t>Broke down HARP into containers and Services </a:t>
          </a:r>
        </a:p>
        <a:p>
          <a:pPr>
            <a:buFont typeface="Symbol" panose="05050102010706020507" pitchFamily="18" charset="2"/>
            <a:buChar char=""/>
          </a:pPr>
          <a:r>
            <a:rPr lang="en-US" sz="1600" b="1" dirty="0">
              <a:solidFill>
                <a:schemeClr val="bg1"/>
              </a:solidFill>
              <a:latin typeface="+mn-lt"/>
              <a:ea typeface="Open Sans Light" pitchFamily="2" charset="0"/>
              <a:cs typeface="Calibri" panose="020F0502020204030204" pitchFamily="34" charset="0"/>
            </a:rPr>
            <a:t>Prepping the first release as API and Containers for ICICLE (Aug 21)</a:t>
          </a:r>
        </a:p>
      </dgm:t>
    </dgm:pt>
    <dgm:pt modelId="{A861A835-3A0D-4B09-8870-87D7FDC7B27F}" type="parTrans" cxnId="{19CF03A0-47BE-4ABD-A62C-A27E16D6C5A3}">
      <dgm:prSet/>
      <dgm:spPr/>
      <dgm:t>
        <a:bodyPr/>
        <a:lstStyle/>
        <a:p>
          <a:endParaRPr lang="en-US" sz="1600" b="1">
            <a:solidFill>
              <a:schemeClr val="tx1"/>
            </a:solidFill>
            <a:latin typeface="+mn-lt"/>
          </a:endParaRPr>
        </a:p>
      </dgm:t>
    </dgm:pt>
    <dgm:pt modelId="{D383A36B-470D-499F-AE13-85A6B2495524}" type="sibTrans" cxnId="{19CF03A0-47BE-4ABD-A62C-A27E16D6C5A3}">
      <dgm:prSet/>
      <dgm:spPr/>
      <dgm:t>
        <a:bodyPr/>
        <a:lstStyle/>
        <a:p>
          <a:endParaRPr lang="en-US" sz="1600" b="1">
            <a:solidFill>
              <a:schemeClr val="tx1"/>
            </a:solidFill>
            <a:latin typeface="+mn-lt"/>
          </a:endParaRPr>
        </a:p>
      </dgm:t>
    </dgm:pt>
    <dgm:pt modelId="{C032D242-8D23-4EEC-A10A-7B0691E5A409}">
      <dgm:prSet phldrT="[Text]" custT="1"/>
      <dgm:spPr/>
      <dgm:t>
        <a:bodyPr/>
        <a:lstStyle/>
        <a:p>
          <a:pPr>
            <a:buFont typeface="Symbol" panose="05050102010706020507" pitchFamily="18" charset="2"/>
            <a:buChar char=""/>
          </a:pPr>
          <a:r>
            <a:rPr lang="en-US" sz="1600" b="1" dirty="0">
              <a:solidFill>
                <a:schemeClr val="bg1"/>
              </a:solidFill>
              <a:latin typeface="+mn-lt"/>
              <a:ea typeface="Open Sans Light" pitchFamily="2" charset="0"/>
              <a:cs typeface="Calibri" panose="020F0502020204030204" pitchFamily="34" charset="0"/>
            </a:rPr>
            <a:t>Learning: Mongo DB</a:t>
          </a:r>
        </a:p>
        <a:p>
          <a:pPr>
            <a:buFont typeface="Symbol" panose="05050102010706020507" pitchFamily="18" charset="2"/>
            <a:buChar char=""/>
          </a:pPr>
          <a:r>
            <a:rPr lang="en-US" sz="1600" b="1" dirty="0">
              <a:solidFill>
                <a:schemeClr val="bg1"/>
              </a:solidFill>
              <a:latin typeface="+mn-lt"/>
              <a:ea typeface="Open Sans Light" pitchFamily="2" charset="0"/>
              <a:cs typeface="Calibri" panose="020F0502020204030204" pitchFamily="34" charset="0"/>
            </a:rPr>
            <a:t>Cratering services for CRUD – DB HARP modules </a:t>
          </a:r>
        </a:p>
        <a:p>
          <a:pPr>
            <a:buFont typeface="Symbol" panose="05050102010706020507" pitchFamily="18" charset="2"/>
            <a:buChar char=""/>
          </a:pPr>
          <a:r>
            <a:rPr lang="en-US" sz="1600" b="1" dirty="0">
              <a:solidFill>
                <a:schemeClr val="bg1"/>
              </a:solidFill>
              <a:latin typeface="+mn-lt"/>
              <a:ea typeface="Open Sans Light" pitchFamily="2" charset="0"/>
              <a:cs typeface="Calibri" panose="020F0502020204030204" pitchFamily="34" charset="0"/>
            </a:rPr>
            <a:t>Prepping for PEARC23 (paper, Poster, Quiz)</a:t>
          </a:r>
        </a:p>
      </dgm:t>
    </dgm:pt>
    <dgm:pt modelId="{167DA838-BF1F-42A4-81E8-806F40795A14}" type="parTrans" cxnId="{D9403C73-FB83-47D6-85AE-067D49ED63F2}">
      <dgm:prSet/>
      <dgm:spPr/>
      <dgm:t>
        <a:bodyPr/>
        <a:lstStyle/>
        <a:p>
          <a:endParaRPr lang="en-US" sz="1600" b="1">
            <a:solidFill>
              <a:schemeClr val="tx1"/>
            </a:solidFill>
            <a:latin typeface="+mn-lt"/>
          </a:endParaRPr>
        </a:p>
      </dgm:t>
    </dgm:pt>
    <dgm:pt modelId="{7EFA60CA-572D-434D-B452-A4ACBAEB4D2C}" type="sibTrans" cxnId="{D9403C73-FB83-47D6-85AE-067D49ED63F2}">
      <dgm:prSet/>
      <dgm:spPr/>
      <dgm:t>
        <a:bodyPr/>
        <a:lstStyle/>
        <a:p>
          <a:endParaRPr lang="en-US" sz="1600" b="1">
            <a:solidFill>
              <a:schemeClr val="tx1"/>
            </a:solidFill>
            <a:latin typeface="+mn-lt"/>
          </a:endParaRPr>
        </a:p>
      </dgm:t>
    </dgm:pt>
    <dgm:pt modelId="{7AD3F523-8D22-FC40-91BE-E46CE9EE6925}">
      <dgm:prSet phldrT="[Text]" custT="1"/>
      <dgm:spPr/>
      <dgm:t>
        <a:bodyPr/>
        <a:lstStyle/>
        <a:p>
          <a:pPr>
            <a:buFont typeface="Symbol" panose="05050102010706020507" pitchFamily="18" charset="2"/>
            <a:buChar char=""/>
          </a:pPr>
          <a:r>
            <a:rPr lang="en-US" sz="1600" b="1" baseline="0" dirty="0">
              <a:solidFill>
                <a:schemeClr val="bg1"/>
              </a:solidFill>
              <a:latin typeface="+mn-lt"/>
              <a:ea typeface="Open Sans Light" pitchFamily="2" charset="0"/>
              <a:cs typeface="Calibri" panose="020F0502020204030204" pitchFamily="34" charset="0"/>
            </a:rPr>
            <a:t>Intro FLASK, Containers</a:t>
          </a:r>
        </a:p>
      </dgm:t>
    </dgm:pt>
    <dgm:pt modelId="{F8B18121-AFB0-B74D-8F6A-97D5EE0EA4A7}" type="parTrans" cxnId="{B8E0E297-3BA4-1D41-B336-3FABF8CB0B89}">
      <dgm:prSet/>
      <dgm:spPr/>
      <dgm:t>
        <a:bodyPr/>
        <a:lstStyle/>
        <a:p>
          <a:endParaRPr lang="en-US" sz="1600">
            <a:latin typeface="+mn-lt"/>
          </a:endParaRPr>
        </a:p>
      </dgm:t>
    </dgm:pt>
    <dgm:pt modelId="{6682A92B-B216-0249-BCB6-22F01E9BBA04}" type="sibTrans" cxnId="{B8E0E297-3BA4-1D41-B336-3FABF8CB0B89}">
      <dgm:prSet/>
      <dgm:spPr/>
      <dgm:t>
        <a:bodyPr/>
        <a:lstStyle/>
        <a:p>
          <a:endParaRPr lang="en-US" sz="1600">
            <a:latin typeface="+mn-lt"/>
          </a:endParaRPr>
        </a:p>
      </dgm:t>
    </dgm:pt>
    <dgm:pt modelId="{056DCDDA-9166-E348-9078-C71D9304A68F}">
      <dgm:prSet phldrT="[Text]" custT="1"/>
      <dgm:spPr/>
      <dgm:t>
        <a:bodyPr/>
        <a:lstStyle/>
        <a:p>
          <a:pPr>
            <a:buFont typeface="Symbol" panose="05050102010706020507" pitchFamily="18" charset="2"/>
            <a:buChar char=""/>
          </a:pPr>
          <a:r>
            <a:rPr lang="en-US" sz="1600" b="1" baseline="0" dirty="0">
              <a:solidFill>
                <a:schemeClr val="bg1"/>
              </a:solidFill>
              <a:latin typeface="+mn-lt"/>
              <a:ea typeface="Open Sans Light" pitchFamily="2" charset="0"/>
              <a:cs typeface="Calibri" panose="020F0502020204030204" pitchFamily="34" charset="0"/>
            </a:rPr>
            <a:t>Draft HARP integrations</a:t>
          </a:r>
          <a:endParaRPr lang="en-US" sz="1600" b="1" dirty="0">
            <a:solidFill>
              <a:schemeClr val="bg1"/>
            </a:solidFill>
            <a:latin typeface="+mn-lt"/>
            <a:ea typeface="Open Sans Light" pitchFamily="2" charset="0"/>
            <a:cs typeface="Calibri" panose="020F0502020204030204" pitchFamily="34" charset="0"/>
          </a:endParaRPr>
        </a:p>
      </dgm:t>
    </dgm:pt>
    <dgm:pt modelId="{F77FC5FC-6A5D-7843-A634-0BA5B39EC648}" type="parTrans" cxnId="{F0435CCC-6E55-0E49-AB44-9DF093FCF92F}">
      <dgm:prSet/>
      <dgm:spPr/>
      <dgm:t>
        <a:bodyPr/>
        <a:lstStyle/>
        <a:p>
          <a:endParaRPr lang="en-US" sz="1600">
            <a:latin typeface="+mn-lt"/>
          </a:endParaRPr>
        </a:p>
      </dgm:t>
    </dgm:pt>
    <dgm:pt modelId="{77AF02FE-6DEC-8F42-8D6C-85A93142EB8F}" type="sibTrans" cxnId="{F0435CCC-6E55-0E49-AB44-9DF093FCF92F}">
      <dgm:prSet/>
      <dgm:spPr/>
      <dgm:t>
        <a:bodyPr/>
        <a:lstStyle/>
        <a:p>
          <a:endParaRPr lang="en-US" sz="1600">
            <a:latin typeface="+mn-lt"/>
          </a:endParaRPr>
        </a:p>
      </dgm:t>
    </dgm:pt>
    <dgm:pt modelId="{041EA11C-66CB-2445-8D8F-1EFBE0B930F0}">
      <dgm:prSet phldrT="[Text]" custT="1"/>
      <dgm:spPr/>
      <dgm:t>
        <a:bodyPr/>
        <a:lstStyle/>
        <a:p>
          <a:pPr>
            <a:buFont typeface="Symbol" panose="05050102010706020507" pitchFamily="18" charset="2"/>
            <a:buChar char=""/>
          </a:pPr>
          <a:r>
            <a:rPr lang="en-US" sz="1600" b="1" dirty="0">
              <a:solidFill>
                <a:schemeClr val="bg1"/>
              </a:solidFill>
              <a:latin typeface="+mn-lt"/>
              <a:ea typeface="Open Sans Light" pitchFamily="2" charset="0"/>
              <a:cs typeface="Calibri" panose="020F0502020204030204" pitchFamily="34" charset="0"/>
            </a:rPr>
            <a:t>Containerizing</a:t>
          </a:r>
          <a:r>
            <a:rPr lang="en-US" sz="1600" b="1" baseline="0" dirty="0">
              <a:solidFill>
                <a:schemeClr val="bg1"/>
              </a:solidFill>
              <a:latin typeface="+mn-lt"/>
              <a:ea typeface="Open Sans Light" pitchFamily="2" charset="0"/>
              <a:cs typeface="Calibri" panose="020F0502020204030204" pitchFamily="34" charset="0"/>
            </a:rPr>
            <a:t> HARP</a:t>
          </a:r>
        </a:p>
        <a:p>
          <a:pPr>
            <a:buFont typeface="Symbol" panose="05050102010706020507" pitchFamily="18" charset="2"/>
            <a:buChar char=""/>
          </a:pPr>
          <a:r>
            <a:rPr lang="en-US" sz="1600" b="1" baseline="0" dirty="0">
              <a:solidFill>
                <a:schemeClr val="bg1"/>
              </a:solidFill>
              <a:latin typeface="+mn-lt"/>
              <a:ea typeface="Open Sans Light" pitchFamily="2" charset="0"/>
              <a:cs typeface="Calibri" panose="020F0502020204030204" pitchFamily="34" charset="0"/>
            </a:rPr>
            <a:t>Submitted Demo for Science Gateways </a:t>
          </a:r>
          <a:endParaRPr lang="en-US" sz="1600" b="1" dirty="0">
            <a:solidFill>
              <a:schemeClr val="bg1"/>
            </a:solidFill>
            <a:latin typeface="+mn-lt"/>
            <a:ea typeface="Open Sans Light" pitchFamily="2" charset="0"/>
            <a:cs typeface="Calibri" panose="020F0502020204030204" pitchFamily="34" charset="0"/>
          </a:endParaRPr>
        </a:p>
      </dgm:t>
    </dgm:pt>
    <dgm:pt modelId="{65EE9A9A-C025-EF4F-A432-3AD19186EB8A}" type="parTrans" cxnId="{0FAE4BCE-4DA2-334A-8E08-CF20B2FDCA2C}">
      <dgm:prSet/>
      <dgm:spPr/>
      <dgm:t>
        <a:bodyPr/>
        <a:lstStyle/>
        <a:p>
          <a:endParaRPr lang="en-US" sz="1600">
            <a:latin typeface="+mn-lt"/>
          </a:endParaRPr>
        </a:p>
      </dgm:t>
    </dgm:pt>
    <dgm:pt modelId="{777F4780-6CCE-3641-90AA-410BED04F5C9}" type="sibTrans" cxnId="{0FAE4BCE-4DA2-334A-8E08-CF20B2FDCA2C}">
      <dgm:prSet/>
      <dgm:spPr/>
      <dgm:t>
        <a:bodyPr/>
        <a:lstStyle/>
        <a:p>
          <a:endParaRPr lang="en-US" sz="1600">
            <a:latin typeface="+mn-lt"/>
          </a:endParaRPr>
        </a:p>
      </dgm:t>
    </dgm:pt>
    <dgm:pt modelId="{A25051D8-850E-7448-A28A-50FF7021C744}">
      <dgm:prSet custT="1"/>
      <dgm:spPr/>
      <dgm:t>
        <a:bodyPr/>
        <a:lstStyle/>
        <a:p>
          <a:r>
            <a:rPr lang="en-US" sz="1600" b="1" dirty="0">
              <a:latin typeface="+mn-lt"/>
            </a:rPr>
            <a:t>Beyond</a:t>
          </a:r>
        </a:p>
      </dgm:t>
    </dgm:pt>
    <dgm:pt modelId="{E5666D88-F2DC-1F49-86F8-183DDA03F064}" type="parTrans" cxnId="{46F54635-324A-0941-8BAB-C94D4327D292}">
      <dgm:prSet/>
      <dgm:spPr/>
      <dgm:t>
        <a:bodyPr/>
        <a:lstStyle/>
        <a:p>
          <a:endParaRPr lang="en-US" sz="1600">
            <a:latin typeface="+mn-lt"/>
          </a:endParaRPr>
        </a:p>
      </dgm:t>
    </dgm:pt>
    <dgm:pt modelId="{4D24BC9A-DFF4-D74F-86BC-9BA769D9DB3E}" type="sibTrans" cxnId="{46F54635-324A-0941-8BAB-C94D4327D292}">
      <dgm:prSet/>
      <dgm:spPr/>
      <dgm:t>
        <a:bodyPr/>
        <a:lstStyle/>
        <a:p>
          <a:endParaRPr lang="en-US" sz="1600">
            <a:latin typeface="+mn-lt"/>
          </a:endParaRPr>
        </a:p>
      </dgm:t>
    </dgm:pt>
    <dgm:pt modelId="{BFD6942A-D9D2-114A-BE8F-F3CE9EEB2079}">
      <dgm:prSet custT="1"/>
      <dgm:spPr/>
      <dgm:t>
        <a:bodyPr/>
        <a:lstStyle/>
        <a:p>
          <a:r>
            <a:rPr lang="en-US" sz="1600" b="1" dirty="0">
              <a:solidFill>
                <a:schemeClr val="bg1"/>
              </a:solidFill>
              <a:latin typeface="+mn-lt"/>
            </a:rPr>
            <a:t>Will be releasing the TAPIS integration for next ICICLE releases (Continual Integration)</a:t>
          </a:r>
        </a:p>
        <a:p>
          <a:r>
            <a:rPr lang="en-US" sz="1600" b="1" dirty="0">
              <a:solidFill>
                <a:schemeClr val="bg1"/>
              </a:solidFill>
              <a:latin typeface="+mn-lt"/>
            </a:rPr>
            <a:t>Submitting Poster/Panel for </a:t>
          </a:r>
          <a:r>
            <a:rPr lang="en-US" sz="1600" b="1" dirty="0" err="1">
              <a:solidFill>
                <a:schemeClr val="bg1"/>
              </a:solidFill>
              <a:latin typeface="+mn-lt"/>
            </a:rPr>
            <a:t>ScienceGateways</a:t>
          </a:r>
          <a:r>
            <a:rPr lang="en-US" sz="1600" b="1" dirty="0">
              <a:solidFill>
                <a:schemeClr val="bg1"/>
              </a:solidFill>
              <a:latin typeface="+mn-lt"/>
            </a:rPr>
            <a:t> and WHPC</a:t>
          </a:r>
        </a:p>
        <a:p>
          <a:r>
            <a:rPr lang="en-US" sz="1600" b="1" dirty="0">
              <a:solidFill>
                <a:schemeClr val="bg1"/>
              </a:solidFill>
              <a:latin typeface="+mn-lt"/>
            </a:rPr>
            <a:t>Reward system for HARP</a:t>
          </a:r>
        </a:p>
      </dgm:t>
    </dgm:pt>
    <dgm:pt modelId="{49AB290C-8E37-E64A-B072-644EBDAB2D19}" type="parTrans" cxnId="{BEC37628-51D2-6E41-BA74-37CFBE9FA5B1}">
      <dgm:prSet/>
      <dgm:spPr/>
      <dgm:t>
        <a:bodyPr/>
        <a:lstStyle/>
        <a:p>
          <a:endParaRPr lang="en-US" sz="1600">
            <a:latin typeface="+mn-lt"/>
          </a:endParaRPr>
        </a:p>
      </dgm:t>
    </dgm:pt>
    <dgm:pt modelId="{76D31ED5-A577-F64B-A0AA-08388927C7F6}" type="sibTrans" cxnId="{BEC37628-51D2-6E41-BA74-37CFBE9FA5B1}">
      <dgm:prSet/>
      <dgm:spPr/>
      <dgm:t>
        <a:bodyPr/>
        <a:lstStyle/>
        <a:p>
          <a:endParaRPr lang="en-US" sz="1600">
            <a:latin typeface="+mn-lt"/>
          </a:endParaRPr>
        </a:p>
      </dgm:t>
    </dgm:pt>
    <dgm:pt modelId="{196C9F68-3606-4282-A4C6-4485F1280B5F}" type="pres">
      <dgm:prSet presAssocID="{E5B2E815-0D19-41DC-B01B-4D608769620A}" presName="Name0" presStyleCnt="0">
        <dgm:presLayoutVars>
          <dgm:chMax/>
          <dgm:chPref/>
          <dgm:animLvl val="lvl"/>
        </dgm:presLayoutVars>
      </dgm:prSet>
      <dgm:spPr/>
    </dgm:pt>
    <dgm:pt modelId="{68D8AC18-502F-4825-B069-75605ADB3A40}" type="pres">
      <dgm:prSet presAssocID="{4259F840-24E7-476F-9F30-482E46395856}" presName="composite1" presStyleCnt="0"/>
      <dgm:spPr/>
    </dgm:pt>
    <dgm:pt modelId="{E088D226-49D7-4C30-90DC-CA1755D98829}" type="pres">
      <dgm:prSet presAssocID="{4259F840-24E7-476F-9F30-482E46395856}" presName="parent1" presStyleLbl="alignNode1" presStyleIdx="0" presStyleCnt="5">
        <dgm:presLayoutVars>
          <dgm:chMax val="1"/>
          <dgm:chPref val="1"/>
          <dgm:bulletEnabled val="1"/>
        </dgm:presLayoutVars>
      </dgm:prSet>
      <dgm:spPr/>
    </dgm:pt>
    <dgm:pt modelId="{45A02F84-C6CB-43F5-AEE4-3EA66C2BD25F}" type="pres">
      <dgm:prSet presAssocID="{4259F840-24E7-476F-9F30-482E46395856}" presName="Childtext1" presStyleLbl="revTx" presStyleIdx="0" presStyleCnt="5" custScaleX="110622">
        <dgm:presLayoutVars>
          <dgm:bulletEnabled val="1"/>
        </dgm:presLayoutVars>
      </dgm:prSet>
      <dgm:spPr/>
    </dgm:pt>
    <dgm:pt modelId="{6BA46904-CB7C-4538-BD49-D3891EF19552}" type="pres">
      <dgm:prSet presAssocID="{4259F840-24E7-476F-9F30-482E46395856}" presName="ConnectLine1" presStyleLbl="sibTrans1D1" presStyleIdx="0" presStyleCnt="5"/>
      <dgm:spPr>
        <a:noFill/>
        <a:ln w="6350" cap="flat" cmpd="sng" algn="ctr">
          <a:solidFill>
            <a:schemeClr val="accent5">
              <a:hueOff val="0"/>
              <a:satOff val="0"/>
              <a:lumOff val="0"/>
              <a:alphaOff val="0"/>
            </a:schemeClr>
          </a:solidFill>
          <a:prstDash val="dash"/>
          <a:miter lim="800000"/>
        </a:ln>
        <a:effectLst/>
      </dgm:spPr>
    </dgm:pt>
    <dgm:pt modelId="{049FDBD0-77FE-49D1-A275-A272C8C5E426}" type="pres">
      <dgm:prSet presAssocID="{4259F840-24E7-476F-9F30-482E46395856}" presName="ConnectLineEnd1" presStyleLbl="lnNode1" presStyleIdx="0" presStyleCnt="5"/>
      <dgm:spPr/>
    </dgm:pt>
    <dgm:pt modelId="{CB26EA94-33BB-4F98-9E1E-2237D4831263}" type="pres">
      <dgm:prSet presAssocID="{4259F840-24E7-476F-9F30-482E46395856}" presName="EmptyPane1" presStyleCnt="0"/>
      <dgm:spPr/>
    </dgm:pt>
    <dgm:pt modelId="{606F1DBF-510E-4065-ACCB-3EBDA85CFB92}" type="pres">
      <dgm:prSet presAssocID="{DCC444A4-F20A-48F5-A61E-47BFFF185A57}" presName="spaceBetweenRectangles1" presStyleCnt="0"/>
      <dgm:spPr/>
    </dgm:pt>
    <dgm:pt modelId="{FB379A6E-C0F9-420B-90FC-2785E757E6AE}" type="pres">
      <dgm:prSet presAssocID="{87BF7896-20EA-4E8F-B6F4-A34EC5C9CB50}" presName="composite1" presStyleCnt="0"/>
      <dgm:spPr/>
    </dgm:pt>
    <dgm:pt modelId="{9D82041D-873A-4600-A9C7-C0A0ADFB138B}" type="pres">
      <dgm:prSet presAssocID="{87BF7896-20EA-4E8F-B6F4-A34EC5C9CB50}" presName="parent1" presStyleLbl="alignNode1" presStyleIdx="1" presStyleCnt="5">
        <dgm:presLayoutVars>
          <dgm:chMax val="1"/>
          <dgm:chPref val="1"/>
          <dgm:bulletEnabled val="1"/>
        </dgm:presLayoutVars>
      </dgm:prSet>
      <dgm:spPr/>
    </dgm:pt>
    <dgm:pt modelId="{80CDBBF8-C6B4-4166-87C1-DC9120CC7586}" type="pres">
      <dgm:prSet presAssocID="{87BF7896-20EA-4E8F-B6F4-A34EC5C9CB50}" presName="Childtext1" presStyleLbl="revTx" presStyleIdx="1" presStyleCnt="5" custScaleX="117062">
        <dgm:presLayoutVars>
          <dgm:bulletEnabled val="1"/>
        </dgm:presLayoutVars>
      </dgm:prSet>
      <dgm:spPr/>
    </dgm:pt>
    <dgm:pt modelId="{89759DE5-9F8A-470E-A6D8-F13BB4DEE93D}" type="pres">
      <dgm:prSet presAssocID="{87BF7896-20EA-4E8F-B6F4-A34EC5C9CB50}" presName="ConnectLine1" presStyleLbl="sibTrans1D1" presStyleIdx="1" presStyleCnt="5"/>
      <dgm:spPr>
        <a:noFill/>
        <a:ln w="6350" cap="flat" cmpd="sng" algn="ctr">
          <a:solidFill>
            <a:schemeClr val="accent5">
              <a:hueOff val="180003"/>
              <a:satOff val="4346"/>
              <a:lumOff val="-20980"/>
              <a:alphaOff val="0"/>
            </a:schemeClr>
          </a:solidFill>
          <a:prstDash val="dash"/>
          <a:miter lim="800000"/>
        </a:ln>
        <a:effectLst/>
      </dgm:spPr>
    </dgm:pt>
    <dgm:pt modelId="{07CCF286-8B46-4A20-ACAC-84BA2D6EFBBC}" type="pres">
      <dgm:prSet presAssocID="{87BF7896-20EA-4E8F-B6F4-A34EC5C9CB50}" presName="ConnectLineEnd1" presStyleLbl="lnNode1" presStyleIdx="1" presStyleCnt="5"/>
      <dgm:spPr/>
    </dgm:pt>
    <dgm:pt modelId="{4624FC32-5405-42B1-B5CC-DF0659852A58}" type="pres">
      <dgm:prSet presAssocID="{87BF7896-20EA-4E8F-B6F4-A34EC5C9CB50}" presName="EmptyPane1" presStyleCnt="0"/>
      <dgm:spPr/>
    </dgm:pt>
    <dgm:pt modelId="{8C327064-3851-4ECF-AAB7-82B51711041E}" type="pres">
      <dgm:prSet presAssocID="{D63CE73E-35DE-48C3-8753-7648BC953C0D}" presName="spaceBetweenRectangles1" presStyleCnt="0"/>
      <dgm:spPr/>
    </dgm:pt>
    <dgm:pt modelId="{3ADEA4DF-6814-494D-9D3D-41947417052B}" type="pres">
      <dgm:prSet presAssocID="{3DE6FF16-CA4D-4D34-ABEB-8BE6A40B5E52}" presName="composite1" presStyleCnt="0"/>
      <dgm:spPr/>
    </dgm:pt>
    <dgm:pt modelId="{74CD3FF2-195B-429B-BC6F-5B5A7FED2BE2}" type="pres">
      <dgm:prSet presAssocID="{3DE6FF16-CA4D-4D34-ABEB-8BE6A40B5E52}" presName="parent1" presStyleLbl="alignNode1" presStyleIdx="2" presStyleCnt="5">
        <dgm:presLayoutVars>
          <dgm:chMax val="1"/>
          <dgm:chPref val="1"/>
          <dgm:bulletEnabled val="1"/>
        </dgm:presLayoutVars>
      </dgm:prSet>
      <dgm:spPr/>
    </dgm:pt>
    <dgm:pt modelId="{1BB5FD64-47F9-47A3-911F-535BFE17A3B9}" type="pres">
      <dgm:prSet presAssocID="{3DE6FF16-CA4D-4D34-ABEB-8BE6A40B5E52}" presName="Childtext1" presStyleLbl="revTx" presStyleIdx="2" presStyleCnt="5" custScaleX="113931">
        <dgm:presLayoutVars>
          <dgm:bulletEnabled val="1"/>
        </dgm:presLayoutVars>
      </dgm:prSet>
      <dgm:spPr/>
    </dgm:pt>
    <dgm:pt modelId="{FE9B27EB-7AC7-485A-9A55-41E8118F9EAF}" type="pres">
      <dgm:prSet presAssocID="{3DE6FF16-CA4D-4D34-ABEB-8BE6A40B5E52}" presName="ConnectLine1" presStyleLbl="sibTrans1D1" presStyleIdx="2" presStyleCnt="5"/>
      <dgm:spPr>
        <a:noFill/>
        <a:ln w="6350" cap="flat" cmpd="sng" algn="ctr">
          <a:solidFill>
            <a:schemeClr val="accent5">
              <a:hueOff val="270005"/>
              <a:satOff val="6519"/>
              <a:lumOff val="-31471"/>
              <a:alphaOff val="0"/>
            </a:schemeClr>
          </a:solidFill>
          <a:prstDash val="dash"/>
          <a:miter lim="800000"/>
        </a:ln>
        <a:effectLst/>
      </dgm:spPr>
    </dgm:pt>
    <dgm:pt modelId="{46BD4721-4664-4AD0-9F11-DBE7E0B207D5}" type="pres">
      <dgm:prSet presAssocID="{3DE6FF16-CA4D-4D34-ABEB-8BE6A40B5E52}" presName="ConnectLineEnd1" presStyleLbl="lnNode1" presStyleIdx="2" presStyleCnt="5"/>
      <dgm:spPr/>
    </dgm:pt>
    <dgm:pt modelId="{69028BD0-349D-4B47-B1F4-B64C6478DE3C}" type="pres">
      <dgm:prSet presAssocID="{3DE6FF16-CA4D-4D34-ABEB-8BE6A40B5E52}" presName="EmptyPane1" presStyleCnt="0"/>
      <dgm:spPr/>
    </dgm:pt>
    <dgm:pt modelId="{619CFBB1-86F5-45A6-80BA-23F97450662F}" type="pres">
      <dgm:prSet presAssocID="{986162A7-6F89-4679-B40E-33A17DA21B73}" presName="spaceBetweenRectangles1" presStyleCnt="0"/>
      <dgm:spPr/>
    </dgm:pt>
    <dgm:pt modelId="{E4E0A96A-AF87-442A-A1A3-64B8F3CFC7FE}" type="pres">
      <dgm:prSet presAssocID="{AC76BE15-3E8A-498B-91BD-CF772C26B6F1}" presName="composite1" presStyleCnt="0"/>
      <dgm:spPr/>
    </dgm:pt>
    <dgm:pt modelId="{483E7832-9872-48C4-8E65-DCB39D4CDBDF}" type="pres">
      <dgm:prSet presAssocID="{AC76BE15-3E8A-498B-91BD-CF772C26B6F1}" presName="parent1" presStyleLbl="alignNode1" presStyleIdx="3" presStyleCnt="5">
        <dgm:presLayoutVars>
          <dgm:chMax val="1"/>
          <dgm:chPref val="1"/>
          <dgm:bulletEnabled val="1"/>
        </dgm:presLayoutVars>
      </dgm:prSet>
      <dgm:spPr/>
    </dgm:pt>
    <dgm:pt modelId="{1FA3C236-5719-4A33-A6BB-80FA85F940E3}" type="pres">
      <dgm:prSet presAssocID="{AC76BE15-3E8A-498B-91BD-CF772C26B6F1}" presName="Childtext1" presStyleLbl="revTx" presStyleIdx="3" presStyleCnt="5" custScaleX="112451">
        <dgm:presLayoutVars>
          <dgm:bulletEnabled val="1"/>
        </dgm:presLayoutVars>
      </dgm:prSet>
      <dgm:spPr/>
    </dgm:pt>
    <dgm:pt modelId="{18F1C823-9ACD-4FCD-8102-F468DCE57A45}" type="pres">
      <dgm:prSet presAssocID="{AC76BE15-3E8A-498B-91BD-CF772C26B6F1}" presName="ConnectLine1" presStyleLbl="sibTrans1D1" presStyleIdx="3" presStyleCnt="5"/>
      <dgm:spPr>
        <a:noFill/>
        <a:ln w="6350" cap="flat" cmpd="sng" algn="ctr">
          <a:solidFill>
            <a:schemeClr val="accent5">
              <a:hueOff val="360006"/>
              <a:satOff val="8692"/>
              <a:lumOff val="-41961"/>
              <a:alphaOff val="0"/>
            </a:schemeClr>
          </a:solidFill>
          <a:prstDash val="dash"/>
          <a:miter lim="800000"/>
        </a:ln>
        <a:effectLst/>
      </dgm:spPr>
    </dgm:pt>
    <dgm:pt modelId="{F8AD0AB8-BBDF-4F0A-A6A0-850E289DD521}" type="pres">
      <dgm:prSet presAssocID="{AC76BE15-3E8A-498B-91BD-CF772C26B6F1}" presName="ConnectLineEnd1" presStyleLbl="lnNode1" presStyleIdx="3" presStyleCnt="5"/>
      <dgm:spPr/>
    </dgm:pt>
    <dgm:pt modelId="{11CAE2E7-2E06-450A-A729-9C2DCEF85421}" type="pres">
      <dgm:prSet presAssocID="{AC76BE15-3E8A-498B-91BD-CF772C26B6F1}" presName="EmptyPane1" presStyleCnt="0"/>
      <dgm:spPr/>
    </dgm:pt>
    <dgm:pt modelId="{831F7451-5772-DF41-9D23-31E9CFC58C36}" type="pres">
      <dgm:prSet presAssocID="{662A3D6E-7238-444F-BC0B-C7A4321261DB}" presName="spaceBetweenRectangles1" presStyleCnt="0"/>
      <dgm:spPr/>
    </dgm:pt>
    <dgm:pt modelId="{0752A823-2D6B-8247-BCCA-695AEFD7D857}" type="pres">
      <dgm:prSet presAssocID="{A25051D8-850E-7448-A28A-50FF7021C744}" presName="composite1" presStyleCnt="0"/>
      <dgm:spPr/>
    </dgm:pt>
    <dgm:pt modelId="{683D39F1-108B-BF4F-961D-EBD433EF392C}" type="pres">
      <dgm:prSet presAssocID="{A25051D8-850E-7448-A28A-50FF7021C744}" presName="parent1" presStyleLbl="alignNode1" presStyleIdx="4" presStyleCnt="5">
        <dgm:presLayoutVars>
          <dgm:chMax val="1"/>
          <dgm:chPref val="1"/>
          <dgm:bulletEnabled val="1"/>
        </dgm:presLayoutVars>
      </dgm:prSet>
      <dgm:spPr/>
    </dgm:pt>
    <dgm:pt modelId="{EA14D6B4-35D1-A047-AD28-F1EC1E3F0CB7}" type="pres">
      <dgm:prSet presAssocID="{A25051D8-850E-7448-A28A-50FF7021C744}" presName="Childtext1" presStyleLbl="revTx" presStyleIdx="4" presStyleCnt="5">
        <dgm:presLayoutVars>
          <dgm:bulletEnabled val="1"/>
        </dgm:presLayoutVars>
      </dgm:prSet>
      <dgm:spPr/>
    </dgm:pt>
    <dgm:pt modelId="{EFF2E638-E170-E94C-96B7-59A820F34701}" type="pres">
      <dgm:prSet presAssocID="{A25051D8-850E-7448-A28A-50FF7021C744}" presName="ConnectLine1" presStyleLbl="sibTrans1D1" presStyleIdx="4" presStyleCnt="5"/>
      <dgm:spPr>
        <a:noFill/>
        <a:ln w="6350" cap="flat" cmpd="sng" algn="ctr">
          <a:solidFill>
            <a:schemeClr val="accent5">
              <a:hueOff val="-6758543"/>
              <a:satOff val="-17419"/>
              <a:lumOff val="-11765"/>
              <a:alphaOff val="0"/>
            </a:schemeClr>
          </a:solidFill>
          <a:prstDash val="dash"/>
          <a:miter lim="800000"/>
        </a:ln>
        <a:effectLst/>
      </dgm:spPr>
    </dgm:pt>
    <dgm:pt modelId="{56C7996E-3BE8-EB49-9E5F-1C22B96B9CA8}" type="pres">
      <dgm:prSet presAssocID="{A25051D8-850E-7448-A28A-50FF7021C744}" presName="ConnectLineEnd1" presStyleLbl="lnNode1" presStyleIdx="4" presStyleCnt="5"/>
      <dgm:spPr/>
    </dgm:pt>
    <dgm:pt modelId="{F884DCD9-440E-6A43-9B99-3C64DBCA335C}" type="pres">
      <dgm:prSet presAssocID="{A25051D8-850E-7448-A28A-50FF7021C744}" presName="EmptyPane1" presStyleCnt="0"/>
      <dgm:spPr/>
    </dgm:pt>
  </dgm:ptLst>
  <dgm:cxnLst>
    <dgm:cxn modelId="{58AF9605-98E3-490C-9551-60E5D74419A2}" type="presOf" srcId="{3DE6FF16-CA4D-4D34-ABEB-8BE6A40B5E52}" destId="{74CD3FF2-195B-429B-BC6F-5B5A7FED2BE2}" srcOrd="0" destOrd="0" presId="urn:microsoft.com/office/officeart/2016/7/layout/RoundedRectangleTimeline"/>
    <dgm:cxn modelId="{A2A50010-8F67-49E4-9B0A-E0F7FDA9656C}" type="presOf" srcId="{B54C8F6C-BE1E-4EAB-B7A0-48DE01FFAA36}" destId="{45A02F84-C6CB-43F5-AEE4-3EA66C2BD25F}" srcOrd="0" destOrd="0" presId="urn:microsoft.com/office/officeart/2016/7/layout/RoundedRectangleTimeline"/>
    <dgm:cxn modelId="{92330C11-C197-4512-BDA4-8D8A69AF7D1C}" srcId="{E5B2E815-0D19-41DC-B01B-4D608769620A}" destId="{87BF7896-20EA-4E8F-B6F4-A34EC5C9CB50}" srcOrd="1" destOrd="0" parTransId="{05E47BA5-F724-4AEE-9B5B-401F18E028E6}" sibTransId="{D63CE73E-35DE-48C3-8753-7648BC953C0D}"/>
    <dgm:cxn modelId="{BEC37628-51D2-6E41-BA74-37CFBE9FA5B1}" srcId="{A25051D8-850E-7448-A28A-50FF7021C744}" destId="{BFD6942A-D9D2-114A-BE8F-F3CE9EEB2079}" srcOrd="0" destOrd="0" parTransId="{49AB290C-8E37-E64A-B072-644EBDAB2D19}" sibTransId="{76D31ED5-A577-F64B-A0AA-08388927C7F6}"/>
    <dgm:cxn modelId="{46F54635-324A-0941-8BAB-C94D4327D292}" srcId="{E5B2E815-0D19-41DC-B01B-4D608769620A}" destId="{A25051D8-850E-7448-A28A-50FF7021C744}" srcOrd="4" destOrd="0" parTransId="{E5666D88-F2DC-1F49-86F8-183DDA03F064}" sibTransId="{4D24BC9A-DFF4-D74F-86BC-9BA769D9DB3E}"/>
    <dgm:cxn modelId="{D88F5139-A3BF-4F98-ABB0-AEE7243465CB}" type="presOf" srcId="{87BF7896-20EA-4E8F-B6F4-A34EC5C9CB50}" destId="{9D82041D-873A-4600-A9C7-C0A0ADFB138B}" srcOrd="0" destOrd="0" presId="urn:microsoft.com/office/officeart/2016/7/layout/RoundedRectangleTimeline"/>
    <dgm:cxn modelId="{4653A150-E557-4235-B1A1-18156274D965}" type="presOf" srcId="{4259F840-24E7-476F-9F30-482E46395856}" destId="{E088D226-49D7-4C30-90DC-CA1755D98829}" srcOrd="0" destOrd="0" presId="urn:microsoft.com/office/officeart/2016/7/layout/RoundedRectangleTimeline"/>
    <dgm:cxn modelId="{D8FCAB53-6540-EC4B-852B-C544A9A0E3A9}" type="presOf" srcId="{A25051D8-850E-7448-A28A-50FF7021C744}" destId="{683D39F1-108B-BF4F-961D-EBD433EF392C}" srcOrd="0" destOrd="0" presId="urn:microsoft.com/office/officeart/2016/7/layout/RoundedRectangleTimeline"/>
    <dgm:cxn modelId="{020D505A-97FA-43DD-A9A1-2501AD46F8AF}" type="presOf" srcId="{43CBB0A2-9D75-4264-8A30-3E8974B40658}" destId="{80CDBBF8-C6B4-4166-87C1-DC9120CC7586}" srcOrd="0" destOrd="0" presId="urn:microsoft.com/office/officeart/2016/7/layout/RoundedRectangleTimeline"/>
    <dgm:cxn modelId="{5CF3F768-C732-9F42-8454-3A3DB89BE4D2}" type="presOf" srcId="{041EA11C-66CB-2445-8D8F-1EFBE0B930F0}" destId="{80CDBBF8-C6B4-4166-87C1-DC9120CC7586}" srcOrd="0" destOrd="3" presId="urn:microsoft.com/office/officeart/2016/7/layout/RoundedRectangleTimeline"/>
    <dgm:cxn modelId="{D9403C73-FB83-47D6-85AE-067D49ED63F2}" srcId="{3DE6FF16-CA4D-4D34-ABEB-8BE6A40B5E52}" destId="{C032D242-8D23-4EEC-A10A-7B0691E5A409}" srcOrd="0" destOrd="0" parTransId="{167DA838-BF1F-42A4-81E8-806F40795A14}" sibTransId="{7EFA60CA-572D-434D-B452-A4ACBAEB4D2C}"/>
    <dgm:cxn modelId="{140A4778-8248-44DE-B78A-23C578A77D7E}" srcId="{E5B2E815-0D19-41DC-B01B-4D608769620A}" destId="{AC76BE15-3E8A-498B-91BD-CF772C26B6F1}" srcOrd="3" destOrd="0" parTransId="{00CCB400-064A-4EF5-9806-9534D9AC69AD}" sibTransId="{662A3D6E-7238-444F-BC0B-C7A4321261DB}"/>
    <dgm:cxn modelId="{4D2DF581-8128-4440-9E51-29109DC6ED52}" srcId="{87BF7896-20EA-4E8F-B6F4-A34EC5C9CB50}" destId="{43CBB0A2-9D75-4264-8A30-3E8974B40658}" srcOrd="0" destOrd="0" parTransId="{F806E590-5F8E-48A1-96AC-9E738290D2ED}" sibTransId="{20F77EFB-335C-4BC3-AD95-8421EDF343E6}"/>
    <dgm:cxn modelId="{67A67F8B-14DC-457C-93BE-25105825881F}" type="presOf" srcId="{AC76BE15-3E8A-498B-91BD-CF772C26B6F1}" destId="{483E7832-9872-48C4-8E65-DCB39D4CDBDF}" srcOrd="0" destOrd="0" presId="urn:microsoft.com/office/officeart/2016/7/layout/RoundedRectangleTimeline"/>
    <dgm:cxn modelId="{C8CAF48F-322D-43C3-A68B-40DA904320AC}" type="presOf" srcId="{E5B2E815-0D19-41DC-B01B-4D608769620A}" destId="{196C9F68-3606-4282-A4C6-4485F1280B5F}" srcOrd="0" destOrd="0" presId="urn:microsoft.com/office/officeart/2016/7/layout/RoundedRectangleTimeline"/>
    <dgm:cxn modelId="{B8E0E297-3BA4-1D41-B336-3FABF8CB0B89}" srcId="{87BF7896-20EA-4E8F-B6F4-A34EC5C9CB50}" destId="{7AD3F523-8D22-FC40-91BE-E46CE9EE6925}" srcOrd="1" destOrd="0" parTransId="{F8B18121-AFB0-B74D-8F6A-97D5EE0EA4A7}" sibTransId="{6682A92B-B216-0249-BCB6-22F01E9BBA04}"/>
    <dgm:cxn modelId="{56975A9D-6DF5-F741-8B20-E3AF04FF5FB0}" type="presOf" srcId="{BFD6942A-D9D2-114A-BE8F-F3CE9EEB2079}" destId="{EA14D6B4-35D1-A047-AD28-F1EC1E3F0CB7}" srcOrd="0" destOrd="0" presId="urn:microsoft.com/office/officeart/2016/7/layout/RoundedRectangleTimeline"/>
    <dgm:cxn modelId="{19CF03A0-47BE-4ABD-A62C-A27E16D6C5A3}" srcId="{AC76BE15-3E8A-498B-91BD-CF772C26B6F1}" destId="{73820394-2159-4075-9E6F-217263B07F8B}" srcOrd="0" destOrd="0" parTransId="{A861A835-3A0D-4B09-8870-87D7FDC7B27F}" sibTransId="{D383A36B-470D-499F-AE13-85A6B2495524}"/>
    <dgm:cxn modelId="{D473BBA6-FF54-423D-9B9B-875C8AA2545B}" type="presOf" srcId="{73820394-2159-4075-9E6F-217263B07F8B}" destId="{1FA3C236-5719-4A33-A6BB-80FA85F940E3}" srcOrd="0" destOrd="0" presId="urn:microsoft.com/office/officeart/2016/7/layout/RoundedRectangleTimeline"/>
    <dgm:cxn modelId="{07C07EBE-3472-C047-BA73-F264DB90D54E}" type="presOf" srcId="{7AD3F523-8D22-FC40-91BE-E46CE9EE6925}" destId="{80CDBBF8-C6B4-4166-87C1-DC9120CC7586}" srcOrd="0" destOrd="1" presId="urn:microsoft.com/office/officeart/2016/7/layout/RoundedRectangleTimeline"/>
    <dgm:cxn modelId="{636DE8C5-F706-4BA5-855F-85FD2239E2BE}" srcId="{E5B2E815-0D19-41DC-B01B-4D608769620A}" destId="{3DE6FF16-CA4D-4D34-ABEB-8BE6A40B5E52}" srcOrd="2" destOrd="0" parTransId="{DA9CCCCB-8206-4757-82C8-F885E9D238B5}" sibTransId="{986162A7-6F89-4679-B40E-33A17DA21B73}"/>
    <dgm:cxn modelId="{F0435CCC-6E55-0E49-AB44-9DF093FCF92F}" srcId="{87BF7896-20EA-4E8F-B6F4-A34EC5C9CB50}" destId="{056DCDDA-9166-E348-9078-C71D9304A68F}" srcOrd="2" destOrd="0" parTransId="{F77FC5FC-6A5D-7843-A634-0BA5B39EC648}" sibTransId="{77AF02FE-6DEC-8F42-8D6C-85A93142EB8F}"/>
    <dgm:cxn modelId="{770CA1CC-3DDD-451E-AE83-A71CA570260C}" srcId="{4259F840-24E7-476F-9F30-482E46395856}" destId="{B54C8F6C-BE1E-4EAB-B7A0-48DE01FFAA36}" srcOrd="0" destOrd="0" parTransId="{8DE7CD45-B7C0-432E-B819-6A7D97E31315}" sibTransId="{C33B8BEF-A818-4A2F-A99A-E2B29895E184}"/>
    <dgm:cxn modelId="{0FAE4BCE-4DA2-334A-8E08-CF20B2FDCA2C}" srcId="{87BF7896-20EA-4E8F-B6F4-A34EC5C9CB50}" destId="{041EA11C-66CB-2445-8D8F-1EFBE0B930F0}" srcOrd="3" destOrd="0" parTransId="{65EE9A9A-C025-EF4F-A432-3AD19186EB8A}" sibTransId="{777F4780-6CCE-3641-90AA-410BED04F5C9}"/>
    <dgm:cxn modelId="{42EE41D1-3C16-4937-BB38-B076896C09A0}" srcId="{E5B2E815-0D19-41DC-B01B-4D608769620A}" destId="{4259F840-24E7-476F-9F30-482E46395856}" srcOrd="0" destOrd="0" parTransId="{FCE8068D-7E50-4749-A8D0-ADEDAC5637B3}" sibTransId="{DCC444A4-F20A-48F5-A61E-47BFFF185A57}"/>
    <dgm:cxn modelId="{4C7659D1-BC6B-F446-82DC-646C1AA5ED87}" type="presOf" srcId="{056DCDDA-9166-E348-9078-C71D9304A68F}" destId="{80CDBBF8-C6B4-4166-87C1-DC9120CC7586}" srcOrd="0" destOrd="2" presId="urn:microsoft.com/office/officeart/2016/7/layout/RoundedRectangleTimeline"/>
    <dgm:cxn modelId="{546179F7-5E1B-4360-8938-B9238DA6DE5D}" type="presOf" srcId="{C032D242-8D23-4EEC-A10A-7B0691E5A409}" destId="{1BB5FD64-47F9-47A3-911F-535BFE17A3B9}" srcOrd="0" destOrd="0" presId="urn:microsoft.com/office/officeart/2016/7/layout/RoundedRectangleTimeline"/>
    <dgm:cxn modelId="{B5EA3CD6-0576-4168-82C9-9ADC0803B31E}" type="presParOf" srcId="{196C9F68-3606-4282-A4C6-4485F1280B5F}" destId="{68D8AC18-502F-4825-B069-75605ADB3A40}" srcOrd="0" destOrd="0" presId="urn:microsoft.com/office/officeart/2016/7/layout/RoundedRectangleTimeline"/>
    <dgm:cxn modelId="{30A197C5-075F-4643-BF26-64BC9FAF532F}" type="presParOf" srcId="{68D8AC18-502F-4825-B069-75605ADB3A40}" destId="{E088D226-49D7-4C30-90DC-CA1755D98829}" srcOrd="0" destOrd="0" presId="urn:microsoft.com/office/officeart/2016/7/layout/RoundedRectangleTimeline"/>
    <dgm:cxn modelId="{DBAA9861-CCB2-4B8A-A3AA-B305A4B5783E}" type="presParOf" srcId="{68D8AC18-502F-4825-B069-75605ADB3A40}" destId="{45A02F84-C6CB-43F5-AEE4-3EA66C2BD25F}" srcOrd="1" destOrd="0" presId="urn:microsoft.com/office/officeart/2016/7/layout/RoundedRectangleTimeline"/>
    <dgm:cxn modelId="{3F249148-C6F7-40D3-8583-B11C276DE023}" type="presParOf" srcId="{68D8AC18-502F-4825-B069-75605ADB3A40}" destId="{6BA46904-CB7C-4538-BD49-D3891EF19552}" srcOrd="2" destOrd="0" presId="urn:microsoft.com/office/officeart/2016/7/layout/RoundedRectangleTimeline"/>
    <dgm:cxn modelId="{337BF8D5-8206-4D0E-857F-BA46391BB745}" type="presParOf" srcId="{68D8AC18-502F-4825-B069-75605ADB3A40}" destId="{049FDBD0-77FE-49D1-A275-A272C8C5E426}" srcOrd="3" destOrd="0" presId="urn:microsoft.com/office/officeart/2016/7/layout/RoundedRectangleTimeline"/>
    <dgm:cxn modelId="{8E042F31-23CC-40C0-92DC-707183B24E81}" type="presParOf" srcId="{68D8AC18-502F-4825-B069-75605ADB3A40}" destId="{CB26EA94-33BB-4F98-9E1E-2237D4831263}" srcOrd="4" destOrd="0" presId="urn:microsoft.com/office/officeart/2016/7/layout/RoundedRectangleTimeline"/>
    <dgm:cxn modelId="{16926BC1-FC34-413E-B35A-2F54A781CCCD}" type="presParOf" srcId="{196C9F68-3606-4282-A4C6-4485F1280B5F}" destId="{606F1DBF-510E-4065-ACCB-3EBDA85CFB92}" srcOrd="1" destOrd="0" presId="urn:microsoft.com/office/officeart/2016/7/layout/RoundedRectangleTimeline"/>
    <dgm:cxn modelId="{FD435764-A46B-4635-A943-B6C17FFBD43C}" type="presParOf" srcId="{196C9F68-3606-4282-A4C6-4485F1280B5F}" destId="{FB379A6E-C0F9-420B-90FC-2785E757E6AE}" srcOrd="2" destOrd="0" presId="urn:microsoft.com/office/officeart/2016/7/layout/RoundedRectangleTimeline"/>
    <dgm:cxn modelId="{03D7F2C3-849C-416B-B668-D51C46CA90E6}" type="presParOf" srcId="{FB379A6E-C0F9-420B-90FC-2785E757E6AE}" destId="{9D82041D-873A-4600-A9C7-C0A0ADFB138B}" srcOrd="0" destOrd="0" presId="urn:microsoft.com/office/officeart/2016/7/layout/RoundedRectangleTimeline"/>
    <dgm:cxn modelId="{1DA536D0-EC28-4B9F-A5E9-28EC8F45638C}" type="presParOf" srcId="{FB379A6E-C0F9-420B-90FC-2785E757E6AE}" destId="{80CDBBF8-C6B4-4166-87C1-DC9120CC7586}" srcOrd="1" destOrd="0" presId="urn:microsoft.com/office/officeart/2016/7/layout/RoundedRectangleTimeline"/>
    <dgm:cxn modelId="{A1A8842C-F8BC-40AC-8FFC-6A922D88E333}" type="presParOf" srcId="{FB379A6E-C0F9-420B-90FC-2785E757E6AE}" destId="{89759DE5-9F8A-470E-A6D8-F13BB4DEE93D}" srcOrd="2" destOrd="0" presId="urn:microsoft.com/office/officeart/2016/7/layout/RoundedRectangleTimeline"/>
    <dgm:cxn modelId="{29E74E09-91C9-47DF-AE07-A1527FF00EB2}" type="presParOf" srcId="{FB379A6E-C0F9-420B-90FC-2785E757E6AE}" destId="{07CCF286-8B46-4A20-ACAC-84BA2D6EFBBC}" srcOrd="3" destOrd="0" presId="urn:microsoft.com/office/officeart/2016/7/layout/RoundedRectangleTimeline"/>
    <dgm:cxn modelId="{410C15E7-86BA-42B7-8F67-411E34B11038}" type="presParOf" srcId="{FB379A6E-C0F9-420B-90FC-2785E757E6AE}" destId="{4624FC32-5405-42B1-B5CC-DF0659852A58}" srcOrd="4" destOrd="0" presId="urn:microsoft.com/office/officeart/2016/7/layout/RoundedRectangleTimeline"/>
    <dgm:cxn modelId="{E805D201-407E-43CA-9B74-1CB556699F3D}" type="presParOf" srcId="{196C9F68-3606-4282-A4C6-4485F1280B5F}" destId="{8C327064-3851-4ECF-AAB7-82B51711041E}" srcOrd="3" destOrd="0" presId="urn:microsoft.com/office/officeart/2016/7/layout/RoundedRectangleTimeline"/>
    <dgm:cxn modelId="{43BD8313-2385-4BA0-9145-2022434D3E68}" type="presParOf" srcId="{196C9F68-3606-4282-A4C6-4485F1280B5F}" destId="{3ADEA4DF-6814-494D-9D3D-41947417052B}" srcOrd="4" destOrd="0" presId="urn:microsoft.com/office/officeart/2016/7/layout/RoundedRectangleTimeline"/>
    <dgm:cxn modelId="{77EE5245-99F9-4607-BF5D-14371704AD7C}" type="presParOf" srcId="{3ADEA4DF-6814-494D-9D3D-41947417052B}" destId="{74CD3FF2-195B-429B-BC6F-5B5A7FED2BE2}" srcOrd="0" destOrd="0" presId="urn:microsoft.com/office/officeart/2016/7/layout/RoundedRectangleTimeline"/>
    <dgm:cxn modelId="{4182CE37-4E54-4351-9A5F-1904FF20E71C}" type="presParOf" srcId="{3ADEA4DF-6814-494D-9D3D-41947417052B}" destId="{1BB5FD64-47F9-47A3-911F-535BFE17A3B9}" srcOrd="1" destOrd="0" presId="urn:microsoft.com/office/officeart/2016/7/layout/RoundedRectangleTimeline"/>
    <dgm:cxn modelId="{618B960F-61F5-4357-A407-60CA51E36041}" type="presParOf" srcId="{3ADEA4DF-6814-494D-9D3D-41947417052B}" destId="{FE9B27EB-7AC7-485A-9A55-41E8118F9EAF}" srcOrd="2" destOrd="0" presId="urn:microsoft.com/office/officeart/2016/7/layout/RoundedRectangleTimeline"/>
    <dgm:cxn modelId="{181A4BE4-72AF-463E-880D-D34673D0F9E8}" type="presParOf" srcId="{3ADEA4DF-6814-494D-9D3D-41947417052B}" destId="{46BD4721-4664-4AD0-9F11-DBE7E0B207D5}" srcOrd="3" destOrd="0" presId="urn:microsoft.com/office/officeart/2016/7/layout/RoundedRectangleTimeline"/>
    <dgm:cxn modelId="{AC4EA57A-E4C0-4C2D-8EC9-38BC20FC13B6}" type="presParOf" srcId="{3ADEA4DF-6814-494D-9D3D-41947417052B}" destId="{69028BD0-349D-4B47-B1F4-B64C6478DE3C}" srcOrd="4" destOrd="0" presId="urn:microsoft.com/office/officeart/2016/7/layout/RoundedRectangleTimeline"/>
    <dgm:cxn modelId="{AA8AD3DD-2E80-42F5-B3E4-A5C7AF3802D4}" type="presParOf" srcId="{196C9F68-3606-4282-A4C6-4485F1280B5F}" destId="{619CFBB1-86F5-45A6-80BA-23F97450662F}" srcOrd="5" destOrd="0" presId="urn:microsoft.com/office/officeart/2016/7/layout/RoundedRectangleTimeline"/>
    <dgm:cxn modelId="{FDD0F37D-1C7B-48B3-AC81-ED4C6F1B5BBD}" type="presParOf" srcId="{196C9F68-3606-4282-A4C6-4485F1280B5F}" destId="{E4E0A96A-AF87-442A-A1A3-64B8F3CFC7FE}" srcOrd="6" destOrd="0" presId="urn:microsoft.com/office/officeart/2016/7/layout/RoundedRectangleTimeline"/>
    <dgm:cxn modelId="{CF303A04-9A48-4B41-A7BB-CC3D8C5695D3}" type="presParOf" srcId="{E4E0A96A-AF87-442A-A1A3-64B8F3CFC7FE}" destId="{483E7832-9872-48C4-8E65-DCB39D4CDBDF}" srcOrd="0" destOrd="0" presId="urn:microsoft.com/office/officeart/2016/7/layout/RoundedRectangleTimeline"/>
    <dgm:cxn modelId="{73245F8D-03D3-46C1-81E4-D90E66C49907}" type="presParOf" srcId="{E4E0A96A-AF87-442A-A1A3-64B8F3CFC7FE}" destId="{1FA3C236-5719-4A33-A6BB-80FA85F940E3}" srcOrd="1" destOrd="0" presId="urn:microsoft.com/office/officeart/2016/7/layout/RoundedRectangleTimeline"/>
    <dgm:cxn modelId="{412C5C97-3381-4F16-9B7D-FDFBEDD4E918}" type="presParOf" srcId="{E4E0A96A-AF87-442A-A1A3-64B8F3CFC7FE}" destId="{18F1C823-9ACD-4FCD-8102-F468DCE57A45}" srcOrd="2" destOrd="0" presId="urn:microsoft.com/office/officeart/2016/7/layout/RoundedRectangleTimeline"/>
    <dgm:cxn modelId="{23A8F6FC-DFDA-4E9F-A354-A33937E1BFC9}" type="presParOf" srcId="{E4E0A96A-AF87-442A-A1A3-64B8F3CFC7FE}" destId="{F8AD0AB8-BBDF-4F0A-A6A0-850E289DD521}" srcOrd="3" destOrd="0" presId="urn:microsoft.com/office/officeart/2016/7/layout/RoundedRectangleTimeline"/>
    <dgm:cxn modelId="{C02C06C2-0966-4212-84DD-DA325FCEF64C}" type="presParOf" srcId="{E4E0A96A-AF87-442A-A1A3-64B8F3CFC7FE}" destId="{11CAE2E7-2E06-450A-A729-9C2DCEF85421}" srcOrd="4" destOrd="0" presId="urn:microsoft.com/office/officeart/2016/7/layout/RoundedRectangleTimeline"/>
    <dgm:cxn modelId="{C339B54C-AC9F-5444-A5A4-604A2021CDF1}" type="presParOf" srcId="{196C9F68-3606-4282-A4C6-4485F1280B5F}" destId="{831F7451-5772-DF41-9D23-31E9CFC58C36}" srcOrd="7" destOrd="0" presId="urn:microsoft.com/office/officeart/2016/7/layout/RoundedRectangleTimeline"/>
    <dgm:cxn modelId="{4724C0B4-BB05-7049-97F6-F50ED12BD807}" type="presParOf" srcId="{196C9F68-3606-4282-A4C6-4485F1280B5F}" destId="{0752A823-2D6B-8247-BCCA-695AEFD7D857}" srcOrd="8" destOrd="0" presId="urn:microsoft.com/office/officeart/2016/7/layout/RoundedRectangleTimeline"/>
    <dgm:cxn modelId="{AA3A9FA2-2E6A-8C4C-842F-1B3B2FA00ED9}" type="presParOf" srcId="{0752A823-2D6B-8247-BCCA-695AEFD7D857}" destId="{683D39F1-108B-BF4F-961D-EBD433EF392C}" srcOrd="0" destOrd="0" presId="urn:microsoft.com/office/officeart/2016/7/layout/RoundedRectangleTimeline"/>
    <dgm:cxn modelId="{94981F1A-3BC6-5943-9EB7-5610B062768B}" type="presParOf" srcId="{0752A823-2D6B-8247-BCCA-695AEFD7D857}" destId="{EA14D6B4-35D1-A047-AD28-F1EC1E3F0CB7}" srcOrd="1" destOrd="0" presId="urn:microsoft.com/office/officeart/2016/7/layout/RoundedRectangleTimeline"/>
    <dgm:cxn modelId="{99968C03-DBB7-6E46-BEBF-9DBBCBE6E68A}" type="presParOf" srcId="{0752A823-2D6B-8247-BCCA-695AEFD7D857}" destId="{EFF2E638-E170-E94C-96B7-59A820F34701}" srcOrd="2" destOrd="0" presId="urn:microsoft.com/office/officeart/2016/7/layout/RoundedRectangleTimeline"/>
    <dgm:cxn modelId="{CC2DAD15-8AB3-D44F-87DB-B6353B28EB41}" type="presParOf" srcId="{0752A823-2D6B-8247-BCCA-695AEFD7D857}" destId="{56C7996E-3BE8-EB49-9E5F-1C22B96B9CA8}" srcOrd="3" destOrd="0" presId="urn:microsoft.com/office/officeart/2016/7/layout/RoundedRectangleTimeline"/>
    <dgm:cxn modelId="{F0A394A6-853D-0E40-B181-4D6DA55F6BCA}" type="presParOf" srcId="{0752A823-2D6B-8247-BCCA-695AEFD7D857}" destId="{F884DCD9-440E-6A43-9B99-3C64DBCA335C}"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8D226-49D7-4C30-90DC-CA1755D98829}">
      <dsp:nvSpPr>
        <dsp:cNvPr id="0" name=""/>
        <dsp:cNvSpPr/>
      </dsp:nvSpPr>
      <dsp:spPr>
        <a:xfrm rot="16200000">
          <a:off x="1363083" y="1146788"/>
          <a:ext cx="397986" cy="1686284"/>
        </a:xfrm>
        <a:prstGeom prst="round2Same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mn-lt"/>
              <a:ea typeface="Open Sans Light" pitchFamily="2" charset="0"/>
              <a:cs typeface="Calibri" panose="020F0502020204030204" pitchFamily="34" charset="0"/>
            </a:rPr>
            <a:t>Week 1</a:t>
          </a:r>
        </a:p>
      </dsp:txBody>
      <dsp:txXfrm rot="5400000">
        <a:off x="738362" y="1810365"/>
        <a:ext cx="1666856" cy="359130"/>
      </dsp:txXfrm>
    </dsp:sp>
    <dsp:sp modelId="{45A02F84-C6CB-43F5-AEE4-3EA66C2BD25F}">
      <dsp:nvSpPr>
        <dsp:cNvPr id="0" name=""/>
        <dsp:cNvSpPr/>
      </dsp:nvSpPr>
      <dsp:spPr>
        <a:xfrm>
          <a:off x="7574" y="0"/>
          <a:ext cx="3109003"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anchor="b" anchorCtr="1">
          <a:noAutofit/>
        </a:bodyPr>
        <a:lstStyle/>
        <a:p>
          <a:pPr marL="0" lvl="0" indent="0" algn="ctr" defTabSz="711200">
            <a:lnSpc>
              <a:spcPct val="90000"/>
            </a:lnSpc>
            <a:spcBef>
              <a:spcPct val="0"/>
            </a:spcBef>
            <a:spcAft>
              <a:spcPct val="35000"/>
            </a:spcAft>
            <a:buFont typeface="+mj-lt"/>
            <a:buNone/>
          </a:pPr>
          <a:r>
            <a:rPr lang="en-US" sz="1600" b="1" kern="1200" baseline="0" dirty="0">
              <a:solidFill>
                <a:schemeClr val="bg1"/>
              </a:solidFill>
              <a:latin typeface="+mn-lt"/>
              <a:ea typeface="Open Sans Light" pitchFamily="2" charset="0"/>
              <a:cs typeface="Calibri" panose="020F0502020204030204" pitchFamily="34" charset="0"/>
            </a:rPr>
            <a:t>TAPIS Workshop</a:t>
          </a:r>
        </a:p>
        <a:p>
          <a:pPr marL="0" lvl="0" indent="0" algn="ctr" defTabSz="711200">
            <a:lnSpc>
              <a:spcPct val="90000"/>
            </a:lnSpc>
            <a:spcBef>
              <a:spcPct val="0"/>
            </a:spcBef>
            <a:spcAft>
              <a:spcPct val="35000"/>
            </a:spcAft>
            <a:buFont typeface="+mj-lt"/>
            <a:buNone/>
          </a:pPr>
          <a:r>
            <a:rPr lang="en-US" sz="1600" b="1" kern="1200" baseline="0" dirty="0">
              <a:solidFill>
                <a:schemeClr val="bg1"/>
              </a:solidFill>
              <a:latin typeface="+mn-lt"/>
              <a:ea typeface="Open Sans Light" pitchFamily="2" charset="0"/>
              <a:cs typeface="Calibri" panose="020F0502020204030204" pitchFamily="34" charset="0"/>
            </a:rPr>
            <a:t>Creating a </a:t>
          </a:r>
          <a:r>
            <a:rPr lang="en-US" sz="1600" b="1" kern="1200" baseline="0" dirty="0" err="1">
              <a:solidFill>
                <a:schemeClr val="bg1"/>
              </a:solidFill>
              <a:latin typeface="+mn-lt"/>
              <a:ea typeface="Open Sans Light" pitchFamily="2" charset="0"/>
              <a:cs typeface="Calibri" panose="020F0502020204030204" pitchFamily="34" charset="0"/>
            </a:rPr>
            <a:t>HuggingFace</a:t>
          </a:r>
          <a:r>
            <a:rPr lang="en-US" sz="1600" b="1" kern="1200" baseline="0" dirty="0">
              <a:solidFill>
                <a:schemeClr val="bg1"/>
              </a:solidFill>
              <a:latin typeface="+mn-lt"/>
              <a:ea typeface="Open Sans Light" pitchFamily="2" charset="0"/>
              <a:cs typeface="Calibri" panose="020F0502020204030204" pitchFamily="34" charset="0"/>
            </a:rPr>
            <a:t> Application with TAPIS</a:t>
          </a:r>
          <a:endParaRPr lang="en-US" sz="1600" b="1" kern="1200" dirty="0">
            <a:solidFill>
              <a:schemeClr val="bg1"/>
            </a:solidFill>
            <a:latin typeface="+mn-lt"/>
            <a:ea typeface="Open Sans Light" pitchFamily="2" charset="0"/>
            <a:cs typeface="Calibri" panose="020F0502020204030204" pitchFamily="34" charset="0"/>
          </a:endParaRPr>
        </a:p>
      </dsp:txBody>
      <dsp:txXfrm>
        <a:off x="7574" y="0"/>
        <a:ext cx="3109003" cy="1392951"/>
      </dsp:txXfrm>
    </dsp:sp>
    <dsp:sp modelId="{6BA46904-CB7C-4538-BD49-D3891EF19552}">
      <dsp:nvSpPr>
        <dsp:cNvPr id="0" name=""/>
        <dsp:cNvSpPr/>
      </dsp:nvSpPr>
      <dsp:spPr>
        <a:xfrm>
          <a:off x="1562076" y="1472548"/>
          <a:ext cx="0" cy="318388"/>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49FDBD0-77FE-49D1-A275-A272C8C5E426}">
      <dsp:nvSpPr>
        <dsp:cNvPr id="0" name=""/>
        <dsp:cNvSpPr/>
      </dsp:nvSpPr>
      <dsp:spPr>
        <a:xfrm>
          <a:off x="1522277" y="1392951"/>
          <a:ext cx="79597" cy="7959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82041D-873A-4600-A9C7-C0A0ADFB138B}">
      <dsp:nvSpPr>
        <dsp:cNvPr id="0" name=""/>
        <dsp:cNvSpPr/>
      </dsp:nvSpPr>
      <dsp:spPr>
        <a:xfrm>
          <a:off x="2794244" y="1790937"/>
          <a:ext cx="1686284" cy="397986"/>
        </a:xfrm>
        <a:prstGeom prst="rect">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mn-lt"/>
              <a:ea typeface="Open Sans Light" pitchFamily="2" charset="0"/>
              <a:cs typeface="Calibri" panose="020F0502020204030204" pitchFamily="34" charset="0"/>
            </a:rPr>
            <a:t>Week 4</a:t>
          </a:r>
        </a:p>
      </dsp:txBody>
      <dsp:txXfrm>
        <a:off x="2794244" y="1790937"/>
        <a:ext cx="1686284" cy="397986"/>
      </dsp:txXfrm>
    </dsp:sp>
    <dsp:sp modelId="{80CDBBF8-C6B4-4166-87C1-DC9120CC7586}">
      <dsp:nvSpPr>
        <dsp:cNvPr id="0" name=""/>
        <dsp:cNvSpPr/>
      </dsp:nvSpPr>
      <dsp:spPr>
        <a:xfrm>
          <a:off x="1992387" y="2586910"/>
          <a:ext cx="3289998"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0" numCol="1" spcCol="1270" anchor="t" anchorCtr="1">
          <a:noAutofit/>
        </a:bodyPr>
        <a:lstStyle/>
        <a:p>
          <a:pPr marL="0" lvl="0" indent="0" algn="ctr" defTabSz="711200">
            <a:lnSpc>
              <a:spcPct val="90000"/>
            </a:lnSpc>
            <a:spcBef>
              <a:spcPct val="0"/>
            </a:spcBef>
            <a:spcAft>
              <a:spcPct val="35000"/>
            </a:spcAft>
            <a:buFont typeface="Symbol" panose="05050102010706020507" pitchFamily="18" charset="2"/>
            <a:buNone/>
          </a:pPr>
          <a:r>
            <a:rPr lang="en-US" sz="1600" b="1" kern="1200" dirty="0">
              <a:solidFill>
                <a:schemeClr val="bg1"/>
              </a:solidFill>
              <a:latin typeface="+mn-lt"/>
              <a:ea typeface="Open Sans Light" pitchFamily="2" charset="0"/>
              <a:cs typeface="Calibri" panose="020F0502020204030204" pitchFamily="34" charset="0"/>
            </a:rPr>
            <a:t>Tutorials</a:t>
          </a:r>
        </a:p>
        <a:p>
          <a:pPr marL="0" lvl="0" indent="0" algn="ctr" defTabSz="711200">
            <a:lnSpc>
              <a:spcPct val="90000"/>
            </a:lnSpc>
            <a:spcBef>
              <a:spcPct val="0"/>
            </a:spcBef>
            <a:spcAft>
              <a:spcPct val="35000"/>
            </a:spcAft>
            <a:buFont typeface="Symbol" panose="05050102010706020507" pitchFamily="18" charset="2"/>
            <a:buNone/>
          </a:pPr>
          <a:r>
            <a:rPr lang="en-US" sz="1600" b="1" kern="1200" baseline="0" dirty="0">
              <a:solidFill>
                <a:schemeClr val="bg1"/>
              </a:solidFill>
              <a:latin typeface="+mn-lt"/>
              <a:ea typeface="Open Sans Light" pitchFamily="2" charset="0"/>
              <a:cs typeface="Calibri" panose="020F0502020204030204" pitchFamily="34" charset="0"/>
            </a:rPr>
            <a:t>Intro FLASK, Containers</a:t>
          </a:r>
        </a:p>
        <a:p>
          <a:pPr marL="0" lvl="0" indent="0" algn="ctr" defTabSz="711200">
            <a:lnSpc>
              <a:spcPct val="90000"/>
            </a:lnSpc>
            <a:spcBef>
              <a:spcPct val="0"/>
            </a:spcBef>
            <a:spcAft>
              <a:spcPct val="35000"/>
            </a:spcAft>
            <a:buFont typeface="Symbol" panose="05050102010706020507" pitchFamily="18" charset="2"/>
            <a:buNone/>
          </a:pPr>
          <a:r>
            <a:rPr lang="en-US" sz="1600" b="1" kern="1200" baseline="0" dirty="0">
              <a:solidFill>
                <a:schemeClr val="bg1"/>
              </a:solidFill>
              <a:latin typeface="+mn-lt"/>
              <a:ea typeface="Open Sans Light" pitchFamily="2" charset="0"/>
              <a:cs typeface="Calibri" panose="020F0502020204030204" pitchFamily="34" charset="0"/>
            </a:rPr>
            <a:t>Draft HARP integrations</a:t>
          </a:r>
          <a:endParaRPr lang="en-US" sz="1600" b="1" kern="1200" dirty="0">
            <a:solidFill>
              <a:schemeClr val="bg1"/>
            </a:solidFill>
            <a:latin typeface="+mn-lt"/>
            <a:ea typeface="Open Sans Light" pitchFamily="2" charset="0"/>
            <a:cs typeface="Calibri" panose="020F0502020204030204" pitchFamily="34" charset="0"/>
          </a:endParaRPr>
        </a:p>
        <a:p>
          <a:pPr marL="0" lvl="0" indent="0" algn="ctr" defTabSz="711200">
            <a:lnSpc>
              <a:spcPct val="90000"/>
            </a:lnSpc>
            <a:spcBef>
              <a:spcPct val="0"/>
            </a:spcBef>
            <a:spcAft>
              <a:spcPct val="35000"/>
            </a:spcAft>
            <a:buFont typeface="Symbol" panose="05050102010706020507" pitchFamily="18" charset="2"/>
            <a:buNone/>
          </a:pPr>
          <a:r>
            <a:rPr lang="en-US" sz="1600" b="1" kern="1200" dirty="0">
              <a:solidFill>
                <a:schemeClr val="bg1"/>
              </a:solidFill>
              <a:latin typeface="+mn-lt"/>
              <a:ea typeface="Open Sans Light" pitchFamily="2" charset="0"/>
              <a:cs typeface="Calibri" panose="020F0502020204030204" pitchFamily="34" charset="0"/>
            </a:rPr>
            <a:t>Containerizing</a:t>
          </a:r>
          <a:r>
            <a:rPr lang="en-US" sz="1600" b="1" kern="1200" baseline="0" dirty="0">
              <a:solidFill>
                <a:schemeClr val="bg1"/>
              </a:solidFill>
              <a:latin typeface="+mn-lt"/>
              <a:ea typeface="Open Sans Light" pitchFamily="2" charset="0"/>
              <a:cs typeface="Calibri" panose="020F0502020204030204" pitchFamily="34" charset="0"/>
            </a:rPr>
            <a:t> HARP</a:t>
          </a:r>
        </a:p>
        <a:p>
          <a:pPr marL="0" lvl="0" indent="0" algn="ctr" defTabSz="711200">
            <a:lnSpc>
              <a:spcPct val="90000"/>
            </a:lnSpc>
            <a:spcBef>
              <a:spcPct val="0"/>
            </a:spcBef>
            <a:spcAft>
              <a:spcPct val="35000"/>
            </a:spcAft>
            <a:buFont typeface="Symbol" panose="05050102010706020507" pitchFamily="18" charset="2"/>
            <a:buNone/>
          </a:pPr>
          <a:r>
            <a:rPr lang="en-US" sz="1600" b="1" kern="1200" baseline="0" dirty="0">
              <a:solidFill>
                <a:schemeClr val="bg1"/>
              </a:solidFill>
              <a:latin typeface="+mn-lt"/>
              <a:ea typeface="Open Sans Light" pitchFamily="2" charset="0"/>
              <a:cs typeface="Calibri" panose="020F0502020204030204" pitchFamily="34" charset="0"/>
            </a:rPr>
            <a:t>Submitted Demo for Science Gateways </a:t>
          </a:r>
          <a:endParaRPr lang="en-US" sz="1600" b="1" kern="1200" dirty="0">
            <a:solidFill>
              <a:schemeClr val="bg1"/>
            </a:solidFill>
            <a:latin typeface="+mn-lt"/>
            <a:ea typeface="Open Sans Light" pitchFamily="2" charset="0"/>
            <a:cs typeface="Calibri" panose="020F0502020204030204" pitchFamily="34" charset="0"/>
          </a:endParaRPr>
        </a:p>
      </dsp:txBody>
      <dsp:txXfrm>
        <a:off x="1992387" y="2586910"/>
        <a:ext cx="3289998" cy="1392951"/>
      </dsp:txXfrm>
    </dsp:sp>
    <dsp:sp modelId="{89759DE5-9F8A-470E-A6D8-F13BB4DEE93D}">
      <dsp:nvSpPr>
        <dsp:cNvPr id="0" name=""/>
        <dsp:cNvSpPr/>
      </dsp:nvSpPr>
      <dsp:spPr>
        <a:xfrm>
          <a:off x="3637387" y="2188924"/>
          <a:ext cx="0" cy="318388"/>
        </a:xfrm>
        <a:prstGeom prst="line">
          <a:avLst/>
        </a:prstGeom>
        <a:noFill/>
        <a:ln w="6350" cap="flat" cmpd="sng" algn="ctr">
          <a:solidFill>
            <a:schemeClr val="accent5">
              <a:hueOff val="180003"/>
              <a:satOff val="4346"/>
              <a:lumOff val="-20980"/>
              <a:alphaOff val="0"/>
            </a:schemeClr>
          </a:solidFill>
          <a:prstDash val="dash"/>
          <a:miter lim="800000"/>
        </a:ln>
        <a:effectLst/>
      </dsp:spPr>
      <dsp:style>
        <a:lnRef idx="1">
          <a:scrgbClr r="0" g="0" b="0"/>
        </a:lnRef>
        <a:fillRef idx="0">
          <a:scrgbClr r="0" g="0" b="0"/>
        </a:fillRef>
        <a:effectRef idx="0">
          <a:scrgbClr r="0" g="0" b="0"/>
        </a:effectRef>
        <a:fontRef idx="minor"/>
      </dsp:style>
    </dsp:sp>
    <dsp:sp modelId="{07CCF286-8B46-4A20-ACAC-84BA2D6EFBBC}">
      <dsp:nvSpPr>
        <dsp:cNvPr id="0" name=""/>
        <dsp:cNvSpPr/>
      </dsp:nvSpPr>
      <dsp:spPr>
        <a:xfrm>
          <a:off x="3597588" y="2507313"/>
          <a:ext cx="79597" cy="79597"/>
        </a:xfrm>
        <a:prstGeom prst="ellipse">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CD3FF2-195B-429B-BC6F-5B5A7FED2BE2}">
      <dsp:nvSpPr>
        <dsp:cNvPr id="0" name=""/>
        <dsp:cNvSpPr/>
      </dsp:nvSpPr>
      <dsp:spPr>
        <a:xfrm>
          <a:off x="4916054" y="1790937"/>
          <a:ext cx="1686284" cy="397986"/>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Font typeface="Symbol" panose="05050102010706020507" pitchFamily="18" charset="2"/>
            <a:buNone/>
          </a:pPr>
          <a:r>
            <a:rPr lang="en-US" sz="1600" b="1" kern="1200" dirty="0">
              <a:solidFill>
                <a:schemeClr val="tx1"/>
              </a:solidFill>
              <a:latin typeface="+mn-lt"/>
              <a:ea typeface="Open Sans Light" pitchFamily="2" charset="0"/>
              <a:cs typeface="Calibri" panose="020F0502020204030204" pitchFamily="34" charset="0"/>
            </a:rPr>
            <a:t>Week 7</a:t>
          </a:r>
        </a:p>
      </dsp:txBody>
      <dsp:txXfrm>
        <a:off x="4916054" y="1790937"/>
        <a:ext cx="1686284" cy="397986"/>
      </dsp:txXfrm>
    </dsp:sp>
    <dsp:sp modelId="{1BB5FD64-47F9-47A3-911F-535BFE17A3B9}">
      <dsp:nvSpPr>
        <dsp:cNvPr id="0" name=""/>
        <dsp:cNvSpPr/>
      </dsp:nvSpPr>
      <dsp:spPr>
        <a:xfrm>
          <a:off x="4158196" y="0"/>
          <a:ext cx="3202002"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anchor="b" anchorCtr="1">
          <a:noAutofit/>
        </a:bodyPr>
        <a:lstStyle/>
        <a:p>
          <a:pPr marL="0" lvl="0" indent="0" algn="ctr" defTabSz="711200">
            <a:lnSpc>
              <a:spcPct val="90000"/>
            </a:lnSpc>
            <a:spcBef>
              <a:spcPct val="0"/>
            </a:spcBef>
            <a:spcAft>
              <a:spcPct val="35000"/>
            </a:spcAft>
            <a:buFont typeface="Symbol" panose="05050102010706020507" pitchFamily="18" charset="2"/>
            <a:buNone/>
          </a:pPr>
          <a:r>
            <a:rPr lang="en-US" sz="1600" b="1" kern="1200" dirty="0">
              <a:solidFill>
                <a:schemeClr val="bg1"/>
              </a:solidFill>
              <a:latin typeface="+mn-lt"/>
              <a:ea typeface="Open Sans Light" pitchFamily="2" charset="0"/>
              <a:cs typeface="Calibri" panose="020F0502020204030204" pitchFamily="34" charset="0"/>
            </a:rPr>
            <a:t>Learning: Mongo DB</a:t>
          </a:r>
        </a:p>
        <a:p>
          <a:pPr marL="0" lvl="0" indent="0" algn="ctr" defTabSz="711200">
            <a:lnSpc>
              <a:spcPct val="90000"/>
            </a:lnSpc>
            <a:spcBef>
              <a:spcPct val="0"/>
            </a:spcBef>
            <a:spcAft>
              <a:spcPct val="35000"/>
            </a:spcAft>
            <a:buFont typeface="Symbol" panose="05050102010706020507" pitchFamily="18" charset="2"/>
            <a:buNone/>
          </a:pPr>
          <a:r>
            <a:rPr lang="en-US" sz="1600" b="1" kern="1200" dirty="0">
              <a:solidFill>
                <a:schemeClr val="bg1"/>
              </a:solidFill>
              <a:latin typeface="+mn-lt"/>
              <a:ea typeface="Open Sans Light" pitchFamily="2" charset="0"/>
              <a:cs typeface="Calibri" panose="020F0502020204030204" pitchFamily="34" charset="0"/>
            </a:rPr>
            <a:t>Cratering services for CRUD – DB HARP modules </a:t>
          </a:r>
        </a:p>
        <a:p>
          <a:pPr marL="0" lvl="0" indent="0" algn="ctr" defTabSz="711200">
            <a:lnSpc>
              <a:spcPct val="90000"/>
            </a:lnSpc>
            <a:spcBef>
              <a:spcPct val="0"/>
            </a:spcBef>
            <a:spcAft>
              <a:spcPct val="35000"/>
            </a:spcAft>
            <a:buFont typeface="Symbol" panose="05050102010706020507" pitchFamily="18" charset="2"/>
            <a:buNone/>
          </a:pPr>
          <a:r>
            <a:rPr lang="en-US" sz="1600" b="1" kern="1200" dirty="0">
              <a:solidFill>
                <a:schemeClr val="bg1"/>
              </a:solidFill>
              <a:latin typeface="+mn-lt"/>
              <a:ea typeface="Open Sans Light" pitchFamily="2" charset="0"/>
              <a:cs typeface="Calibri" panose="020F0502020204030204" pitchFamily="34" charset="0"/>
            </a:rPr>
            <a:t>Prepping for PEARC23 (paper, Poster, Quiz)</a:t>
          </a:r>
        </a:p>
      </dsp:txBody>
      <dsp:txXfrm>
        <a:off x="4158196" y="0"/>
        <a:ext cx="3202002" cy="1392951"/>
      </dsp:txXfrm>
    </dsp:sp>
    <dsp:sp modelId="{FE9B27EB-7AC7-485A-9A55-41E8118F9EAF}">
      <dsp:nvSpPr>
        <dsp:cNvPr id="0" name=""/>
        <dsp:cNvSpPr/>
      </dsp:nvSpPr>
      <dsp:spPr>
        <a:xfrm>
          <a:off x="5759197" y="1472548"/>
          <a:ext cx="0" cy="318388"/>
        </a:xfrm>
        <a:prstGeom prst="line">
          <a:avLst/>
        </a:prstGeom>
        <a:noFill/>
        <a:ln w="6350" cap="flat" cmpd="sng" algn="ctr">
          <a:solidFill>
            <a:schemeClr val="accent5">
              <a:hueOff val="270005"/>
              <a:satOff val="6519"/>
              <a:lumOff val="-31471"/>
              <a:alphaOff val="0"/>
            </a:schemeClr>
          </a:solidFill>
          <a:prstDash val="dash"/>
          <a:miter lim="800000"/>
        </a:ln>
        <a:effectLst/>
      </dsp:spPr>
      <dsp:style>
        <a:lnRef idx="1">
          <a:scrgbClr r="0" g="0" b="0"/>
        </a:lnRef>
        <a:fillRef idx="0">
          <a:scrgbClr r="0" g="0" b="0"/>
        </a:fillRef>
        <a:effectRef idx="0">
          <a:scrgbClr r="0" g="0" b="0"/>
        </a:effectRef>
        <a:fontRef idx="minor"/>
      </dsp:style>
    </dsp:sp>
    <dsp:sp modelId="{46BD4721-4664-4AD0-9F11-DBE7E0B207D5}">
      <dsp:nvSpPr>
        <dsp:cNvPr id="0" name=""/>
        <dsp:cNvSpPr/>
      </dsp:nvSpPr>
      <dsp:spPr>
        <a:xfrm>
          <a:off x="5719398" y="1392951"/>
          <a:ext cx="79597" cy="79597"/>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3E7832-9872-48C4-8E65-DCB39D4CDBDF}">
      <dsp:nvSpPr>
        <dsp:cNvPr id="0" name=""/>
        <dsp:cNvSpPr/>
      </dsp:nvSpPr>
      <dsp:spPr>
        <a:xfrm>
          <a:off x="6973069" y="1790937"/>
          <a:ext cx="1686284" cy="397986"/>
        </a:xfrm>
        <a:prstGeom prst="rect">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Font typeface="Symbol" panose="05050102010706020507" pitchFamily="18" charset="2"/>
            <a:buNone/>
          </a:pPr>
          <a:r>
            <a:rPr lang="en-US" sz="1600" b="1" kern="1200" dirty="0">
              <a:solidFill>
                <a:schemeClr val="tx1"/>
              </a:solidFill>
              <a:latin typeface="+mn-lt"/>
              <a:ea typeface="Open Sans Light" pitchFamily="2" charset="0"/>
              <a:cs typeface="Calibri" panose="020F0502020204030204" pitchFamily="34" charset="0"/>
            </a:rPr>
            <a:t>Week 9</a:t>
          </a:r>
        </a:p>
      </dsp:txBody>
      <dsp:txXfrm>
        <a:off x="6973069" y="1790937"/>
        <a:ext cx="1686284" cy="397986"/>
      </dsp:txXfrm>
    </dsp:sp>
    <dsp:sp modelId="{1FA3C236-5719-4A33-A6BB-80FA85F940E3}">
      <dsp:nvSpPr>
        <dsp:cNvPr id="0" name=""/>
        <dsp:cNvSpPr/>
      </dsp:nvSpPr>
      <dsp:spPr>
        <a:xfrm>
          <a:off x="6236008" y="2586910"/>
          <a:ext cx="3160407"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0" numCol="1" spcCol="1270" anchor="t" anchorCtr="1">
          <a:noAutofit/>
        </a:bodyPr>
        <a:lstStyle/>
        <a:p>
          <a:pPr marL="0" lvl="0" indent="0" algn="ctr" defTabSz="711200">
            <a:lnSpc>
              <a:spcPct val="90000"/>
            </a:lnSpc>
            <a:spcBef>
              <a:spcPct val="0"/>
            </a:spcBef>
            <a:spcAft>
              <a:spcPct val="35000"/>
            </a:spcAft>
            <a:buFont typeface="Symbol" panose="05050102010706020507" pitchFamily="18" charset="2"/>
            <a:buNone/>
          </a:pPr>
          <a:r>
            <a:rPr lang="en-US" sz="1600" b="1" kern="1200" dirty="0">
              <a:solidFill>
                <a:schemeClr val="bg1"/>
              </a:solidFill>
              <a:latin typeface="+mn-lt"/>
              <a:ea typeface="Open Sans Light" pitchFamily="2" charset="0"/>
              <a:cs typeface="Calibri" panose="020F0502020204030204" pitchFamily="34" charset="0"/>
            </a:rPr>
            <a:t>Had a wonderful week at PEARC23</a:t>
          </a:r>
        </a:p>
        <a:p>
          <a:pPr marL="0" lvl="0" indent="0" algn="ctr" defTabSz="711200">
            <a:lnSpc>
              <a:spcPct val="90000"/>
            </a:lnSpc>
            <a:spcBef>
              <a:spcPct val="0"/>
            </a:spcBef>
            <a:spcAft>
              <a:spcPct val="35000"/>
            </a:spcAft>
            <a:buFont typeface="Symbol" panose="05050102010706020507" pitchFamily="18" charset="2"/>
            <a:buNone/>
          </a:pPr>
          <a:r>
            <a:rPr lang="en-US" sz="1600" b="1" kern="1200" dirty="0">
              <a:solidFill>
                <a:schemeClr val="bg1"/>
              </a:solidFill>
              <a:latin typeface="+mn-lt"/>
              <a:ea typeface="Open Sans Light" pitchFamily="2" charset="0"/>
              <a:cs typeface="Calibri" panose="020F0502020204030204" pitchFamily="34" charset="0"/>
            </a:rPr>
            <a:t>Broke down HARP into containers and Services </a:t>
          </a:r>
        </a:p>
        <a:p>
          <a:pPr marL="0" lvl="0" indent="0" algn="ctr" defTabSz="711200">
            <a:lnSpc>
              <a:spcPct val="90000"/>
            </a:lnSpc>
            <a:spcBef>
              <a:spcPct val="0"/>
            </a:spcBef>
            <a:spcAft>
              <a:spcPct val="35000"/>
            </a:spcAft>
            <a:buFont typeface="Symbol" panose="05050102010706020507" pitchFamily="18" charset="2"/>
            <a:buNone/>
          </a:pPr>
          <a:r>
            <a:rPr lang="en-US" sz="1600" b="1" kern="1200" dirty="0">
              <a:solidFill>
                <a:schemeClr val="bg1"/>
              </a:solidFill>
              <a:latin typeface="+mn-lt"/>
              <a:ea typeface="Open Sans Light" pitchFamily="2" charset="0"/>
              <a:cs typeface="Calibri" panose="020F0502020204030204" pitchFamily="34" charset="0"/>
            </a:rPr>
            <a:t>Prepping the first release as API and Containers for ICICLE (Aug 21)</a:t>
          </a:r>
        </a:p>
      </dsp:txBody>
      <dsp:txXfrm>
        <a:off x="6236008" y="2586910"/>
        <a:ext cx="3160407" cy="1392951"/>
      </dsp:txXfrm>
    </dsp:sp>
    <dsp:sp modelId="{18F1C823-9ACD-4FCD-8102-F468DCE57A45}">
      <dsp:nvSpPr>
        <dsp:cNvPr id="0" name=""/>
        <dsp:cNvSpPr/>
      </dsp:nvSpPr>
      <dsp:spPr>
        <a:xfrm>
          <a:off x="7816212" y="2188924"/>
          <a:ext cx="0" cy="318388"/>
        </a:xfrm>
        <a:prstGeom prst="line">
          <a:avLst/>
        </a:prstGeom>
        <a:noFill/>
        <a:ln w="6350" cap="flat" cmpd="sng" algn="ctr">
          <a:solidFill>
            <a:schemeClr val="accent5">
              <a:hueOff val="360006"/>
              <a:satOff val="8692"/>
              <a:lumOff val="-41961"/>
              <a:alphaOff val="0"/>
            </a:schemeClr>
          </a:solidFill>
          <a:prstDash val="dash"/>
          <a:miter lim="800000"/>
        </a:ln>
        <a:effectLst/>
      </dsp:spPr>
      <dsp:style>
        <a:lnRef idx="1">
          <a:scrgbClr r="0" g="0" b="0"/>
        </a:lnRef>
        <a:fillRef idx="0">
          <a:scrgbClr r="0" g="0" b="0"/>
        </a:fillRef>
        <a:effectRef idx="0">
          <a:scrgbClr r="0" g="0" b="0"/>
        </a:effectRef>
        <a:fontRef idx="minor"/>
      </dsp:style>
    </dsp:sp>
    <dsp:sp modelId="{F8AD0AB8-BBDF-4F0A-A6A0-850E289DD521}">
      <dsp:nvSpPr>
        <dsp:cNvPr id="0" name=""/>
        <dsp:cNvSpPr/>
      </dsp:nvSpPr>
      <dsp:spPr>
        <a:xfrm>
          <a:off x="7776413" y="2507313"/>
          <a:ext cx="79597" cy="79597"/>
        </a:xfrm>
        <a:prstGeom prst="ellipse">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3D39F1-108B-BF4F-961D-EBD433EF392C}">
      <dsp:nvSpPr>
        <dsp:cNvPr id="0" name=""/>
        <dsp:cNvSpPr/>
      </dsp:nvSpPr>
      <dsp:spPr>
        <a:xfrm rot="5400000">
          <a:off x="9478470" y="1146788"/>
          <a:ext cx="397986" cy="1686284"/>
        </a:xfrm>
        <a:prstGeom prst="round2Same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b="1" kern="1200" dirty="0">
              <a:latin typeface="+mn-lt"/>
            </a:rPr>
            <a:t>Beyond</a:t>
          </a:r>
        </a:p>
      </dsp:txBody>
      <dsp:txXfrm rot="-5400000">
        <a:off x="8834321" y="1810365"/>
        <a:ext cx="1666856" cy="359130"/>
      </dsp:txXfrm>
    </dsp:sp>
    <dsp:sp modelId="{EA14D6B4-35D1-A047-AD28-F1EC1E3F0CB7}">
      <dsp:nvSpPr>
        <dsp:cNvPr id="0" name=""/>
        <dsp:cNvSpPr/>
      </dsp:nvSpPr>
      <dsp:spPr>
        <a:xfrm>
          <a:off x="8272225" y="0"/>
          <a:ext cx="2810474"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anchor="b" anchorCtr="1">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mn-lt"/>
            </a:rPr>
            <a:t>Will be releasing the TAPIS integration for next ICICLE releases (Continual Integration)</a:t>
          </a:r>
        </a:p>
        <a:p>
          <a:pPr marL="0" lvl="0" indent="0" algn="ctr" defTabSz="711200">
            <a:lnSpc>
              <a:spcPct val="90000"/>
            </a:lnSpc>
            <a:spcBef>
              <a:spcPct val="0"/>
            </a:spcBef>
            <a:spcAft>
              <a:spcPct val="35000"/>
            </a:spcAft>
            <a:buNone/>
          </a:pPr>
          <a:r>
            <a:rPr lang="en-US" sz="1600" b="1" kern="1200" dirty="0">
              <a:solidFill>
                <a:schemeClr val="bg1"/>
              </a:solidFill>
              <a:latin typeface="+mn-lt"/>
            </a:rPr>
            <a:t>Submitting Poster/Panel for </a:t>
          </a:r>
          <a:r>
            <a:rPr lang="en-US" sz="1600" b="1" kern="1200" dirty="0" err="1">
              <a:solidFill>
                <a:schemeClr val="bg1"/>
              </a:solidFill>
              <a:latin typeface="+mn-lt"/>
            </a:rPr>
            <a:t>ScienceGateways</a:t>
          </a:r>
          <a:r>
            <a:rPr lang="en-US" sz="1600" b="1" kern="1200" dirty="0">
              <a:solidFill>
                <a:schemeClr val="bg1"/>
              </a:solidFill>
              <a:latin typeface="+mn-lt"/>
            </a:rPr>
            <a:t> and WHPC</a:t>
          </a:r>
        </a:p>
        <a:p>
          <a:pPr marL="0" lvl="0" indent="0" algn="ctr" defTabSz="711200">
            <a:lnSpc>
              <a:spcPct val="90000"/>
            </a:lnSpc>
            <a:spcBef>
              <a:spcPct val="0"/>
            </a:spcBef>
            <a:spcAft>
              <a:spcPct val="35000"/>
            </a:spcAft>
            <a:buNone/>
          </a:pPr>
          <a:r>
            <a:rPr lang="en-US" sz="1600" b="1" kern="1200" dirty="0">
              <a:solidFill>
                <a:schemeClr val="bg1"/>
              </a:solidFill>
              <a:latin typeface="+mn-lt"/>
            </a:rPr>
            <a:t>Reward system for HARP</a:t>
          </a:r>
        </a:p>
      </dsp:txBody>
      <dsp:txXfrm>
        <a:off x="8272225" y="0"/>
        <a:ext cx="2810474" cy="1392951"/>
      </dsp:txXfrm>
    </dsp:sp>
    <dsp:sp modelId="{EFF2E638-E170-E94C-96B7-59A820F34701}">
      <dsp:nvSpPr>
        <dsp:cNvPr id="0" name=""/>
        <dsp:cNvSpPr/>
      </dsp:nvSpPr>
      <dsp:spPr>
        <a:xfrm>
          <a:off x="9677463" y="1472548"/>
          <a:ext cx="0" cy="318388"/>
        </a:xfrm>
        <a:prstGeom prst="line">
          <a:avLst/>
        </a:prstGeom>
        <a:noFill/>
        <a:ln w="6350" cap="flat" cmpd="sng" algn="ctr">
          <a:solidFill>
            <a:schemeClr val="accent5">
              <a:hueOff val="-6758543"/>
              <a:satOff val="-17419"/>
              <a:lumOff val="-11765"/>
              <a:alphaOff val="0"/>
            </a:schemeClr>
          </a:solidFill>
          <a:prstDash val="dash"/>
          <a:miter lim="800000"/>
        </a:ln>
        <a:effectLst/>
      </dsp:spPr>
      <dsp:style>
        <a:lnRef idx="1">
          <a:scrgbClr r="0" g="0" b="0"/>
        </a:lnRef>
        <a:fillRef idx="0">
          <a:scrgbClr r="0" g="0" b="0"/>
        </a:fillRef>
        <a:effectRef idx="0">
          <a:scrgbClr r="0" g="0" b="0"/>
        </a:effectRef>
        <a:fontRef idx="minor"/>
      </dsp:style>
    </dsp:sp>
    <dsp:sp modelId="{56C7996E-3BE8-EB49-9E5F-1C22B96B9CA8}">
      <dsp:nvSpPr>
        <dsp:cNvPr id="0" name=""/>
        <dsp:cNvSpPr/>
      </dsp:nvSpPr>
      <dsp:spPr>
        <a:xfrm>
          <a:off x="9637664" y="1392951"/>
          <a:ext cx="79597" cy="79597"/>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44A2B6-BFD8-AEA2-00C4-6B2166FA7A45}"/>
              </a:ext>
            </a:extLst>
          </p:cNvPr>
          <p:cNvSpPr txBox="1">
            <a:spLocks/>
          </p:cNvSpPr>
          <p:nvPr userDrawn="1"/>
        </p:nvSpPr>
        <p:spPr>
          <a:xfrm>
            <a:off x="550863" y="4508500"/>
            <a:ext cx="4500562" cy="1562959"/>
          </a:xfrm>
          <a:prstGeom prst="rect">
            <a:avLst/>
          </a:prstGeom>
        </p:spPr>
        <p:txBody>
          <a:bodyPr vert="horz" wrap="square" lIns="0" tIns="0" rIns="0" bIns="0" rtlCol="0" anchor="t" anchorCtr="0">
            <a:normAutofit/>
          </a:bodyPr>
          <a:lst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ysClr val="window" lastClr="FFFFFF"/>
                </a:solidFill>
                <a:effectLst/>
                <a:uLnTx/>
                <a:uFillTx/>
                <a:latin typeface="Open Sans Light" pitchFamily="2" charset="0"/>
                <a:ea typeface="Open Sans Light" pitchFamily="2" charset="0"/>
                <a:cs typeface="Open Sans Light" pitchFamily="2" charset="0"/>
              </a:rPr>
              <a:t>Presentation Title</a:t>
            </a:r>
          </a:p>
        </p:txBody>
      </p:sp>
      <p:pic>
        <p:nvPicPr>
          <p:cNvPr id="8" name="Picture Placeholder 6" descr="Graphical user interface, website&#10;&#10;Description automatically generated">
            <a:extLst>
              <a:ext uri="{FF2B5EF4-FFF2-40B4-BE49-F238E27FC236}">
                <a16:creationId xmlns:a16="http://schemas.microsoft.com/office/drawing/2014/main" id="{F823BBC9-E849-4D5B-90A6-11537B695F96}"/>
              </a:ext>
            </a:extLst>
          </p:cNvPr>
          <p:cNvPicPr>
            <a:picLocks noChangeAspect="1"/>
          </p:cNvPicPr>
          <p:nvPr userDrawn="1"/>
        </p:nvPicPr>
        <p:blipFill rotWithShape="1">
          <a:blip r:embed="rId2"/>
          <a:srcRect t="11514" b="11515"/>
          <a:stretch/>
        </p:blipFill>
        <p:spPr>
          <a:xfrm>
            <a:off x="20" y="1"/>
            <a:ext cx="12191980" cy="3777175"/>
          </a:xfrm>
          <a:custGeom>
            <a:avLst/>
            <a:gdLst/>
            <a:ahLst/>
            <a:cxnLst/>
            <a:rect l="l" t="t" r="r" b="b"/>
            <a:pathLst>
              <a:path w="12192000" h="3777175">
                <a:moveTo>
                  <a:pt x="0" y="0"/>
                </a:moveTo>
                <a:lnTo>
                  <a:pt x="12192000" y="0"/>
                </a:lnTo>
                <a:lnTo>
                  <a:pt x="12192000" y="3777175"/>
                </a:lnTo>
                <a:lnTo>
                  <a:pt x="0" y="3777175"/>
                </a:lnTo>
                <a:close/>
              </a:path>
            </a:pathLst>
          </a:custGeom>
          <a:solidFill>
            <a:srgbClr val="A3A3C1"/>
          </a:solidFill>
        </p:spPr>
      </p:pic>
      <p:sp>
        <p:nvSpPr>
          <p:cNvPr id="9" name="Subtitle 2">
            <a:extLst>
              <a:ext uri="{FF2B5EF4-FFF2-40B4-BE49-F238E27FC236}">
                <a16:creationId xmlns:a16="http://schemas.microsoft.com/office/drawing/2014/main" id="{182B17DE-96B5-1C01-0E9B-5C9F5A3DFD7D}"/>
              </a:ext>
            </a:extLst>
          </p:cNvPr>
          <p:cNvSpPr txBox="1">
            <a:spLocks/>
          </p:cNvSpPr>
          <p:nvPr userDrawn="1"/>
        </p:nvSpPr>
        <p:spPr>
          <a:xfrm>
            <a:off x="5267325" y="4508500"/>
            <a:ext cx="6373813" cy="1562959"/>
          </a:xfrm>
          <a:prstGeom prst="rect">
            <a:avLst/>
          </a:prstGeom>
        </p:spPr>
        <p:txBody>
          <a:bodyPr vert="horz" wrap="square" lIns="0" tIns="0" rIns="0" bIns="0" rtlCol="0" anchor="t">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1000"/>
              </a:spcBef>
              <a:spcAft>
                <a:spcPts val="800"/>
              </a:spcAft>
              <a:buClrTx/>
              <a:buSzTx/>
              <a:buFont typeface="Arial" panose="020B0604020202020204" pitchFamily="34" charset="0"/>
              <a:buChar char="•"/>
              <a:tabLst/>
              <a:defRPr/>
            </a:pPr>
            <a:r>
              <a:rPr kumimoji="0" lang="en-US" b="0" i="0" u="none" strike="noStrike" kern="1200" cap="none" spc="0" normalizeH="0" baseline="0" noProof="0">
                <a:ln>
                  <a:noFill/>
                </a:ln>
                <a:solidFill>
                  <a:sysClr val="window" lastClr="FFFFFF">
                    <a:alpha val="60000"/>
                  </a:sysClr>
                </a:solidFill>
                <a:effectLst/>
                <a:uLnTx/>
                <a:uFillTx/>
                <a:latin typeface="Open Sans Light" pitchFamily="2" charset="0"/>
                <a:ea typeface="Open Sans Light" pitchFamily="2" charset="0"/>
                <a:cs typeface="Open Sans Light" pitchFamily="2" charset="0"/>
              </a:rPr>
              <a:t>Presenter Name</a:t>
            </a:r>
          </a:p>
          <a:p>
            <a:pPr marL="0" marR="0" lvl="0" indent="-228600" algn="l" defTabSz="914400" rtl="0" eaLnBrk="1" fontAlgn="auto" latinLnBrk="0" hangingPunct="1">
              <a:lnSpc>
                <a:spcPct val="100000"/>
              </a:lnSpc>
              <a:spcBef>
                <a:spcPts val="1000"/>
              </a:spcBef>
              <a:spcAft>
                <a:spcPts val="800"/>
              </a:spcAft>
              <a:buClrTx/>
              <a:buSzTx/>
              <a:buFont typeface="Arial" panose="020B0604020202020204" pitchFamily="34" charset="0"/>
              <a:buChar char="•"/>
              <a:tabLst/>
              <a:defRPr/>
            </a:pPr>
            <a:endParaRPr kumimoji="0" lang="en-US" b="0" i="0" u="none" strike="noStrike" kern="1200" cap="none" spc="0" normalizeH="0" baseline="0" noProof="0">
              <a:ln>
                <a:noFill/>
              </a:ln>
              <a:solidFill>
                <a:sysClr val="window" lastClr="FFFFFF">
                  <a:alpha val="60000"/>
                </a:sysClr>
              </a:solidFill>
              <a:effectLst/>
              <a:uLnTx/>
              <a:uFillTx/>
              <a:latin typeface="Open Sans Light" pitchFamily="2" charset="0"/>
              <a:ea typeface="Open Sans Light" pitchFamily="2" charset="0"/>
              <a:cs typeface="Open Sans Light" pitchFamily="2" charset="0"/>
            </a:endParaRPr>
          </a:p>
          <a:p>
            <a:pPr marL="0" marR="0" lvl="0" indent="-228600" algn="l" defTabSz="914400" rtl="0" eaLnBrk="1" fontAlgn="auto" latinLnBrk="0" hangingPunct="1">
              <a:lnSpc>
                <a:spcPct val="100000"/>
              </a:lnSpc>
              <a:spcBef>
                <a:spcPts val="1000"/>
              </a:spcBef>
              <a:spcAft>
                <a:spcPts val="800"/>
              </a:spcAft>
              <a:buClrTx/>
              <a:buSzTx/>
              <a:buFont typeface="Arial" panose="020B0604020202020204" pitchFamily="34" charset="0"/>
              <a:buChar char="•"/>
              <a:tabLst/>
              <a:defRPr/>
            </a:pPr>
            <a:r>
              <a:rPr kumimoji="0" lang="en-US" b="0" i="0" u="none" strike="noStrike" kern="1200" cap="none" spc="0" normalizeH="0" baseline="0" noProof="0">
                <a:ln>
                  <a:noFill/>
                </a:ln>
                <a:solidFill>
                  <a:sysClr val="window" lastClr="FFFFFF">
                    <a:alpha val="60000"/>
                  </a:sysClr>
                </a:solidFill>
                <a:effectLst/>
                <a:uLnTx/>
                <a:uFillTx/>
                <a:latin typeface="Open Sans Light" pitchFamily="2" charset="0"/>
                <a:ea typeface="Open Sans Light" pitchFamily="2" charset="0"/>
                <a:cs typeface="Open Sans Light" pitchFamily="2" charset="0"/>
              </a:rPr>
              <a:t>Event</a:t>
            </a:r>
          </a:p>
          <a:p>
            <a:pPr marL="0" marR="0" lvl="0" indent="-228600" algn="l" defTabSz="914400" rtl="0" eaLnBrk="1" fontAlgn="auto" latinLnBrk="0" hangingPunct="1">
              <a:lnSpc>
                <a:spcPct val="100000"/>
              </a:lnSpc>
              <a:spcBef>
                <a:spcPts val="100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ysClr val="window" lastClr="FFFFFF">
                    <a:alpha val="60000"/>
                  </a:sysClr>
                </a:solidFill>
                <a:effectLst/>
                <a:uLnTx/>
                <a:uFillTx/>
                <a:latin typeface="Open Sans Light" pitchFamily="2" charset="0"/>
                <a:ea typeface="Open Sans Light" pitchFamily="2" charset="0"/>
                <a:cs typeface="Open Sans Light" pitchFamily="2" charset="0"/>
              </a:rPr>
              <a:t>Date</a:t>
            </a:r>
          </a:p>
        </p:txBody>
      </p:sp>
      <p:pic>
        <p:nvPicPr>
          <p:cNvPr id="10" name="Picture 9" descr="Text&#10;&#10;Description automatically generated">
            <a:extLst>
              <a:ext uri="{FF2B5EF4-FFF2-40B4-BE49-F238E27FC236}">
                <a16:creationId xmlns:a16="http://schemas.microsoft.com/office/drawing/2014/main" id="{5C9AF02C-0444-C79B-5E81-9DBB592831A7}"/>
              </a:ext>
            </a:extLst>
          </p:cNvPr>
          <p:cNvPicPr>
            <a:picLocks noChangeAspect="1"/>
          </p:cNvPicPr>
          <p:nvPr userDrawn="1"/>
        </p:nvPicPr>
        <p:blipFill rotWithShape="1">
          <a:blip r:embed="rId3"/>
          <a:srcRect l="8363" r="7844" b="2"/>
          <a:stretch/>
        </p:blipFill>
        <p:spPr>
          <a:xfrm>
            <a:off x="131663" y="13259"/>
            <a:ext cx="1442073" cy="647141"/>
          </a:xfrm>
          <a:custGeom>
            <a:avLst/>
            <a:gdLst/>
            <a:ahLst/>
            <a:cxnLst/>
            <a:rect l="l" t="t" r="r" b="b"/>
            <a:pathLst>
              <a:path w="7641101" h="3429001">
                <a:moveTo>
                  <a:pt x="0" y="0"/>
                </a:moveTo>
                <a:lnTo>
                  <a:pt x="7641101" y="0"/>
                </a:lnTo>
                <a:lnTo>
                  <a:pt x="7641101" y="3429001"/>
                </a:lnTo>
                <a:lnTo>
                  <a:pt x="0" y="3429001"/>
                </a:lnTo>
                <a:close/>
              </a:path>
            </a:pathLst>
          </a:custGeom>
        </p:spPr>
      </p:pic>
      <p:pic>
        <p:nvPicPr>
          <p:cNvPr id="11" name="Picture 10">
            <a:extLst>
              <a:ext uri="{FF2B5EF4-FFF2-40B4-BE49-F238E27FC236}">
                <a16:creationId xmlns:a16="http://schemas.microsoft.com/office/drawing/2014/main" id="{0458BEBA-511C-4459-53C2-9972D07D1F7A}"/>
              </a:ext>
            </a:extLst>
          </p:cNvPr>
          <p:cNvPicPr>
            <a:picLocks noChangeAspect="1"/>
          </p:cNvPicPr>
          <p:nvPr userDrawn="1"/>
        </p:nvPicPr>
        <p:blipFill>
          <a:blip r:embed="rId4"/>
          <a:stretch>
            <a:fillRect/>
          </a:stretch>
        </p:blipFill>
        <p:spPr>
          <a:xfrm>
            <a:off x="9880599" y="5752376"/>
            <a:ext cx="1030306" cy="1030306"/>
          </a:xfrm>
          <a:prstGeom prst="rect">
            <a:avLst/>
          </a:prstGeom>
        </p:spPr>
      </p:pic>
      <p:sp>
        <p:nvSpPr>
          <p:cNvPr id="12" name="TextBox 11">
            <a:extLst>
              <a:ext uri="{FF2B5EF4-FFF2-40B4-BE49-F238E27FC236}">
                <a16:creationId xmlns:a16="http://schemas.microsoft.com/office/drawing/2014/main" id="{6778F3B0-5A4A-68BD-4524-BEE1EA8EF159}"/>
              </a:ext>
            </a:extLst>
          </p:cNvPr>
          <p:cNvSpPr txBox="1"/>
          <p:nvPr userDrawn="1"/>
        </p:nvSpPr>
        <p:spPr>
          <a:xfrm>
            <a:off x="10910905" y="5898197"/>
            <a:ext cx="1046120" cy="738664"/>
          </a:xfrm>
          <a:prstGeom prst="rect">
            <a:avLst/>
          </a:prstGeom>
          <a:noFill/>
        </p:spPr>
        <p:txBody>
          <a:bodyPr wrap="none" rtlCol="0">
            <a:spAutoFit/>
          </a:bodyPr>
          <a:lstStyle/>
          <a:p>
            <a:r>
              <a:rPr lang="en-US" sz="1400">
                <a:solidFill>
                  <a:prstClr val="white"/>
                </a:solidFill>
                <a:latin typeface="Gill Sans MT"/>
              </a:rPr>
              <a:t>NSF awards</a:t>
            </a:r>
            <a:br>
              <a:rPr lang="en-US" sz="1400">
                <a:solidFill>
                  <a:prstClr val="white"/>
                </a:solidFill>
                <a:latin typeface="Gill Sans MT"/>
              </a:rPr>
            </a:br>
            <a:r>
              <a:rPr lang="en-US" sz="1400">
                <a:solidFill>
                  <a:prstClr val="white"/>
                </a:solidFill>
                <a:latin typeface="Gill Sans MT"/>
              </a:rPr>
              <a:t>1547611</a:t>
            </a:r>
          </a:p>
          <a:p>
            <a:r>
              <a:rPr lang="en-US" sz="1400">
                <a:solidFill>
                  <a:prstClr val="white"/>
                </a:solidFill>
                <a:latin typeface="Gill Sans MT"/>
              </a:rPr>
              <a:t>2231406</a:t>
            </a:r>
          </a:p>
        </p:txBody>
      </p:sp>
    </p:spTree>
    <p:extLst>
      <p:ext uri="{BB962C8B-B14F-4D97-AF65-F5344CB8AC3E}">
        <p14:creationId xmlns:p14="http://schemas.microsoft.com/office/powerpoint/2010/main" val="1248311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31C8-C1C3-EC8B-DED2-2515F6571B8E}"/>
              </a:ext>
            </a:extLst>
          </p:cNvPr>
          <p:cNvSpPr>
            <a:spLocks noGrp="1"/>
          </p:cNvSpPr>
          <p:nvPr>
            <p:ph type="ctrTitle" hasCustomPrompt="1"/>
          </p:nvPr>
        </p:nvSpPr>
        <p:spPr>
          <a:xfrm>
            <a:off x="550863" y="549275"/>
            <a:ext cx="5437187" cy="2986234"/>
          </a:xfrm>
        </p:spPr>
        <p:txBody>
          <a:bodyPr anchor="b" anchorCtr="0">
            <a:noAutofit/>
          </a:bodyPr>
          <a:lstStyle>
            <a:lvl1pPr>
              <a:defRPr baseline="0">
                <a:latin typeface="Open Sans Light" pitchFamily="2" charset="0"/>
              </a:defRPr>
            </a:lvl1pPr>
          </a:lstStyle>
          <a:p>
            <a:r>
              <a:rPr lang="en-US" dirty="0"/>
              <a:t>Thank You</a:t>
            </a:r>
          </a:p>
        </p:txBody>
      </p:sp>
      <p:sp>
        <p:nvSpPr>
          <p:cNvPr id="3" name="Subtitle 2">
            <a:extLst>
              <a:ext uri="{FF2B5EF4-FFF2-40B4-BE49-F238E27FC236}">
                <a16:creationId xmlns:a16="http://schemas.microsoft.com/office/drawing/2014/main" id="{1BBB76D8-DB2A-C9FB-252A-070E5CB355BB}"/>
              </a:ext>
            </a:extLst>
          </p:cNvPr>
          <p:cNvSpPr>
            <a:spLocks noGrp="1"/>
          </p:cNvSpPr>
          <p:nvPr>
            <p:ph type="subTitle" idx="1" hasCustomPrompt="1"/>
          </p:nvPr>
        </p:nvSpPr>
        <p:spPr>
          <a:xfrm>
            <a:off x="550863" y="3827610"/>
            <a:ext cx="5437187" cy="2265216"/>
          </a:xfrm>
        </p:spPr>
        <p:txBody>
          <a:bodyPr>
            <a:noAutofit/>
          </a:bodyPr>
          <a:lstStyle>
            <a:lvl1pPr>
              <a:buNone/>
              <a:defRPr sz="2400" baseline="0">
                <a:solidFill>
                  <a:schemeClr val="bg1"/>
                </a:solidFill>
                <a:latin typeface="Open Sans Light" pitchFamily="2" charset="0"/>
              </a:defRPr>
            </a:lvl1pPr>
          </a:lstStyle>
          <a:p>
            <a:r>
              <a:rPr lang="en-US" baseline="0" dirty="0">
                <a:solidFill>
                  <a:schemeClr val="bg1"/>
                </a:solidFill>
                <a:latin typeface="Open Sans Light" pitchFamily="2" charset="0"/>
              </a:rPr>
              <a:t>Name</a:t>
            </a:r>
          </a:p>
          <a:p>
            <a:endParaRPr lang="en-US" baseline="0" dirty="0">
              <a:solidFill>
                <a:schemeClr val="bg1"/>
              </a:solidFill>
              <a:latin typeface="Open Sans Light" pitchFamily="2" charset="0"/>
            </a:endParaRPr>
          </a:p>
          <a:p>
            <a:r>
              <a:rPr lang="en-US" baseline="0" dirty="0">
                <a:solidFill>
                  <a:schemeClr val="bg1"/>
                </a:solidFill>
                <a:latin typeface="Open Sans Light" pitchFamily="2" charset="0"/>
              </a:rPr>
              <a:t>Email</a:t>
            </a:r>
          </a:p>
          <a:p>
            <a:endParaRPr lang="en-US" baseline="0" dirty="0">
              <a:solidFill>
                <a:schemeClr val="bg1"/>
              </a:solidFill>
              <a:latin typeface="Open Sans Light" pitchFamily="2" charset="0"/>
            </a:endParaRPr>
          </a:p>
          <a:p>
            <a:r>
              <a:rPr lang="en-US" baseline="0" dirty="0">
                <a:solidFill>
                  <a:schemeClr val="bg1"/>
                </a:solidFill>
                <a:latin typeface="Open Sans Light" pitchFamily="2" charset="0"/>
              </a:rPr>
              <a:t>https://sciencegateways.org/</a:t>
            </a:r>
          </a:p>
        </p:txBody>
      </p:sp>
      <p:pic>
        <p:nvPicPr>
          <p:cNvPr id="10" name="Picture 9" descr="A picture containing text, clipart&#10;&#10;Description automatically generated">
            <a:extLst>
              <a:ext uri="{FF2B5EF4-FFF2-40B4-BE49-F238E27FC236}">
                <a16:creationId xmlns:a16="http://schemas.microsoft.com/office/drawing/2014/main" id="{90CF883E-A682-F05D-A3FA-F4C360E82AA7}"/>
              </a:ext>
            </a:extLst>
          </p:cNvPr>
          <p:cNvPicPr>
            <a:picLocks noChangeAspect="1"/>
          </p:cNvPicPr>
          <p:nvPr userDrawn="1"/>
        </p:nvPicPr>
        <p:blipFill>
          <a:blip r:embed="rId2"/>
          <a:stretch>
            <a:fillRect/>
          </a:stretch>
        </p:blipFill>
        <p:spPr>
          <a:xfrm>
            <a:off x="9724604" y="6327140"/>
            <a:ext cx="2467396" cy="383430"/>
          </a:xfrm>
          <a:prstGeom prst="rect">
            <a:avLst/>
          </a:prstGeom>
        </p:spPr>
      </p:pic>
      <p:pic>
        <p:nvPicPr>
          <p:cNvPr id="11" name="Picture Placeholder 8" descr="Graphical user interface, website&#10;&#10;Description automatically generated">
            <a:extLst>
              <a:ext uri="{FF2B5EF4-FFF2-40B4-BE49-F238E27FC236}">
                <a16:creationId xmlns:a16="http://schemas.microsoft.com/office/drawing/2014/main" id="{EF6CECEC-79A7-A29B-BC96-810C20EBC1CD}"/>
              </a:ext>
            </a:extLst>
          </p:cNvPr>
          <p:cNvPicPr>
            <a:picLocks noChangeAspect="1"/>
          </p:cNvPicPr>
          <p:nvPr userDrawn="1"/>
        </p:nvPicPr>
        <p:blipFill>
          <a:blip r:embed="rId3"/>
          <a:srcRect l="14501" r="14501"/>
          <a:stretch>
            <a:fillRect/>
          </a:stretch>
        </p:blipFill>
        <p:spPr>
          <a:xfrm>
            <a:off x="6557073" y="1988820"/>
            <a:ext cx="5084064" cy="2880360"/>
          </a:xfrm>
          <a:prstGeom prst="rect">
            <a:avLst/>
          </a:prstGeom>
        </p:spPr>
      </p:pic>
    </p:spTree>
    <p:extLst>
      <p:ext uri="{BB962C8B-B14F-4D97-AF65-F5344CB8AC3E}">
        <p14:creationId xmlns:p14="http://schemas.microsoft.com/office/powerpoint/2010/main" val="1981073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Full Photo Sli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923936"/>
            <a:ext cx="12192000" cy="5934064"/>
          </a:xfrm>
          <a:prstGeom prst="rect">
            <a:avLst/>
          </a:prstGeom>
        </p:spPr>
        <p:txBody>
          <a:bodyPr vert="horz"/>
          <a:lstStyle>
            <a:lvl1pPr>
              <a:defRPr>
                <a:solidFill>
                  <a:schemeClr val="bg1">
                    <a:lumMod val="75000"/>
                  </a:schemeClr>
                </a:solidFill>
              </a:defRPr>
            </a:lvl1pPr>
          </a:lstStyle>
          <a:p>
            <a:r>
              <a:rPr lang="en-US" dirty="0"/>
              <a:t>Full slide picture</a:t>
            </a:r>
          </a:p>
        </p:txBody>
      </p:sp>
      <p:sp>
        <p:nvSpPr>
          <p:cNvPr id="11" name="Content Placeholder 2"/>
          <p:cNvSpPr>
            <a:spLocks noGrp="1"/>
          </p:cNvSpPr>
          <p:nvPr>
            <p:ph idx="15" hasCustomPrompt="1"/>
          </p:nvPr>
        </p:nvSpPr>
        <p:spPr>
          <a:xfrm>
            <a:off x="7431851" y="229811"/>
            <a:ext cx="4522941" cy="668812"/>
          </a:xfrm>
          <a:prstGeom prst="rect">
            <a:avLst/>
          </a:prstGeom>
          <a:ln>
            <a:solidFill>
              <a:srgbClr val="BB0000"/>
            </a:solidFill>
          </a:ln>
        </p:spPr>
        <p:txBody>
          <a:bodyPr/>
          <a:lstStyle>
            <a:lvl1pPr algn="r">
              <a:lnSpc>
                <a:spcPts val="2187"/>
              </a:lnSpc>
              <a:spcBef>
                <a:spcPts val="0"/>
              </a:spcBef>
              <a:defRPr sz="1733" baseline="0">
                <a:solidFill>
                  <a:schemeClr val="bg1"/>
                </a:solidFill>
              </a:defRPr>
            </a:lvl1pPr>
            <a:lvl2pPr marL="0">
              <a:spcBef>
                <a:spcPts val="800"/>
              </a:spcBef>
              <a:defRPr sz="3200">
                <a:solidFill>
                  <a:schemeClr val="tx1">
                    <a:lumMod val="65000"/>
                    <a:lumOff val="35000"/>
                  </a:schemeClr>
                </a:solidFill>
              </a:defRPr>
            </a:lvl2pPr>
            <a:lvl3pPr>
              <a:spcBef>
                <a:spcPts val="0"/>
              </a:spcBef>
              <a:defRPr sz="2667">
                <a:solidFill>
                  <a:schemeClr val="tx1">
                    <a:lumMod val="65000"/>
                    <a:lumOff val="35000"/>
                  </a:schemeClr>
                </a:solidFill>
              </a:defRPr>
            </a:lvl3pPr>
            <a:lvl5pPr marL="670543" indent="0">
              <a:spcBef>
                <a:spcPts val="467"/>
              </a:spcBef>
              <a:buNone/>
              <a:defRPr sz="2133">
                <a:solidFill>
                  <a:schemeClr val="tx1">
                    <a:lumMod val="65000"/>
                    <a:lumOff val="35000"/>
                  </a:schemeClr>
                </a:solidFill>
              </a:defRPr>
            </a:lvl5pPr>
          </a:lstStyle>
          <a:p>
            <a:pPr lvl="0"/>
            <a:r>
              <a:rPr lang="en-US" dirty="0"/>
              <a:t>UNIT NAME HERE</a:t>
            </a:r>
          </a:p>
          <a:p>
            <a:pPr lvl="0"/>
            <a:r>
              <a:rPr lang="en-US" dirty="0"/>
              <a:t>LINE 2 AS NEEDED</a:t>
            </a:r>
          </a:p>
        </p:txBody>
      </p:sp>
      <p:sp>
        <p:nvSpPr>
          <p:cNvPr id="12" name="Content Placeholder 2"/>
          <p:cNvSpPr>
            <a:spLocks noGrp="1"/>
          </p:cNvSpPr>
          <p:nvPr>
            <p:ph idx="14"/>
          </p:nvPr>
        </p:nvSpPr>
        <p:spPr>
          <a:xfrm>
            <a:off x="6491389" y="1436104"/>
            <a:ext cx="5331852" cy="1840275"/>
          </a:xfrm>
          <a:prstGeom prst="rect">
            <a:avLst/>
          </a:prstGeom>
          <a:ln w="28575" cmpd="sng">
            <a:solidFill>
              <a:srgbClr val="636D6E"/>
            </a:solidFill>
          </a:ln>
          <a:effectLst/>
        </p:spPr>
        <p:txBody>
          <a:bodyPr/>
          <a:lstStyle>
            <a:lvl1pPr marL="121917">
              <a:lnSpc>
                <a:spcPts val="4587"/>
              </a:lnSpc>
              <a:spcBef>
                <a:spcPts val="0"/>
              </a:spcBef>
              <a:defRPr sz="2667" b="1">
                <a:solidFill>
                  <a:srgbClr val="636D6E"/>
                </a:solidFill>
              </a:defRPr>
            </a:lvl1pPr>
            <a:lvl2pPr marL="121917" indent="243834">
              <a:spcBef>
                <a:spcPts val="267"/>
              </a:spcBef>
              <a:spcAft>
                <a:spcPts val="0"/>
              </a:spcAft>
              <a:buClr>
                <a:srgbClr val="BB0000"/>
              </a:buClr>
              <a:buFont typeface="Arial"/>
              <a:buChar char="•"/>
              <a:defRPr sz="2133">
                <a:solidFill>
                  <a:srgbClr val="636D6E"/>
                </a:solidFill>
              </a:defRPr>
            </a:lvl2pPr>
            <a:lvl3pPr marL="121917" indent="243834">
              <a:spcBef>
                <a:spcPts val="267"/>
              </a:spcBef>
              <a:spcAft>
                <a:spcPts val="0"/>
              </a:spcAft>
              <a:buClr>
                <a:srgbClr val="BB0000"/>
              </a:buClr>
              <a:defRPr sz="2133">
                <a:solidFill>
                  <a:srgbClr val="636D6E"/>
                </a:solidFill>
              </a:defRPr>
            </a:lvl3pPr>
            <a:lvl5pPr marL="670543" indent="0">
              <a:spcBef>
                <a:spcPts val="467"/>
              </a:spcBef>
              <a:buFont typeface="Arial"/>
              <a:buNone/>
              <a:defRPr sz="24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2"/>
            <a:r>
              <a:rPr lang="en-US" dirty="0"/>
              <a:t>Fifth level</a:t>
            </a:r>
          </a:p>
        </p:txBody>
      </p:sp>
    </p:spTree>
    <p:extLst>
      <p:ext uri="{BB962C8B-B14F-4D97-AF65-F5344CB8AC3E}">
        <p14:creationId xmlns:p14="http://schemas.microsoft.com/office/powerpoint/2010/main" val="1823081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15AEB-5872-D7A3-52E2-EC19656B0A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9B0F15-5202-EFB1-B189-18E64C5E91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text, clipart&#10;&#10;Description automatically generated">
            <a:extLst>
              <a:ext uri="{FF2B5EF4-FFF2-40B4-BE49-F238E27FC236}">
                <a16:creationId xmlns:a16="http://schemas.microsoft.com/office/drawing/2014/main" id="{76724ADF-60C3-0668-66DA-FD55F67CB57A}"/>
              </a:ext>
            </a:extLst>
          </p:cNvPr>
          <p:cNvPicPr>
            <a:picLocks noChangeAspect="1"/>
          </p:cNvPicPr>
          <p:nvPr userDrawn="1"/>
        </p:nvPicPr>
        <p:blipFill>
          <a:blip r:embed="rId2"/>
          <a:stretch>
            <a:fillRect/>
          </a:stretch>
        </p:blipFill>
        <p:spPr>
          <a:xfrm>
            <a:off x="9724604" y="6327140"/>
            <a:ext cx="2467396" cy="383430"/>
          </a:xfrm>
          <a:prstGeom prst="rect">
            <a:avLst/>
          </a:prstGeom>
        </p:spPr>
      </p:pic>
    </p:spTree>
    <p:extLst>
      <p:ext uri="{BB962C8B-B14F-4D97-AF65-F5344CB8AC3E}">
        <p14:creationId xmlns:p14="http://schemas.microsoft.com/office/powerpoint/2010/main" val="808360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9EC2AB0-8D61-CC09-2853-5AB730E58889}"/>
              </a:ext>
            </a:extLst>
          </p:cNvPr>
          <p:cNvSpPr>
            <a:spLocks noGrp="1"/>
          </p:cNvSpPr>
          <p:nvPr>
            <p:ph type="title" hasCustomPrompt="1"/>
          </p:nvPr>
        </p:nvSpPr>
        <p:spPr>
          <a:xfrm>
            <a:off x="550864" y="549275"/>
            <a:ext cx="3565524" cy="1997855"/>
          </a:xfrm>
        </p:spPr>
        <p:txBody>
          <a:bodyPr wrap="square" anchor="b" anchorCtr="0">
            <a:noAutofit/>
          </a:bodyPr>
          <a:lstStyle>
            <a:lvl1pPr>
              <a:defRPr baseline="0">
                <a:latin typeface="Open Sans Light" pitchFamily="2" charset="0"/>
              </a:defRPr>
            </a:lvl1pPr>
          </a:lstStyle>
          <a:p>
            <a:r>
              <a:rPr lang="en-US" dirty="0"/>
              <a:t>Click to add title</a:t>
            </a:r>
          </a:p>
        </p:txBody>
      </p:sp>
      <p:sp>
        <p:nvSpPr>
          <p:cNvPr id="8" name="Content Placeholder 2">
            <a:extLst>
              <a:ext uri="{FF2B5EF4-FFF2-40B4-BE49-F238E27FC236}">
                <a16:creationId xmlns:a16="http://schemas.microsoft.com/office/drawing/2014/main" id="{8E62FC8E-AF66-2D6F-9F08-BD0063869510}"/>
              </a:ext>
            </a:extLst>
          </p:cNvPr>
          <p:cNvSpPr>
            <a:spLocks noGrp="1"/>
          </p:cNvSpPr>
          <p:nvPr>
            <p:ph idx="1" hasCustomPrompt="1"/>
          </p:nvPr>
        </p:nvSpPr>
        <p:spPr>
          <a:xfrm>
            <a:off x="550863" y="2677306"/>
            <a:ext cx="3565525" cy="3415519"/>
          </a:xfrm>
        </p:spPr>
        <p:txBody>
          <a:bodyPr anchor="t" anchorCtr="0">
            <a:noAutofit/>
          </a:bodyPr>
          <a:lstStyle>
            <a:lvl1pPr>
              <a:buNone/>
              <a:defRPr sz="2200" baseline="0">
                <a:latin typeface="Open Sans Light" pitchFamily="2" charset="0"/>
              </a:defRPr>
            </a:lvl1pPr>
          </a:lstStyle>
          <a:p>
            <a:pPr>
              <a:lnSpc>
                <a:spcPct val="120000"/>
              </a:lnSpc>
            </a:pPr>
            <a:r>
              <a:rPr lang="en-US" sz="1600" dirty="0"/>
              <a:t>Click to add text</a:t>
            </a:r>
          </a:p>
        </p:txBody>
      </p:sp>
      <p:sp>
        <p:nvSpPr>
          <p:cNvPr id="9" name="Picture Placeholder 16">
            <a:extLst>
              <a:ext uri="{FF2B5EF4-FFF2-40B4-BE49-F238E27FC236}">
                <a16:creationId xmlns:a16="http://schemas.microsoft.com/office/drawing/2014/main" id="{4611F165-3AC5-5FEF-17B7-7576E619F5E0}"/>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10" name="Picture Placeholder 21">
            <a:extLst>
              <a:ext uri="{FF2B5EF4-FFF2-40B4-BE49-F238E27FC236}">
                <a16:creationId xmlns:a16="http://schemas.microsoft.com/office/drawing/2014/main" id="{3832401A-D482-C3C5-D41C-BD0A8873BBFC}"/>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11" name="Picture Placeholder 24">
            <a:extLst>
              <a:ext uri="{FF2B5EF4-FFF2-40B4-BE49-F238E27FC236}">
                <a16:creationId xmlns:a16="http://schemas.microsoft.com/office/drawing/2014/main" id="{2B96F2BF-ABA0-8DB6-06F8-D582AD823516}"/>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pic>
        <p:nvPicPr>
          <p:cNvPr id="16" name="Picture 15" descr="A picture containing text, clipart&#10;&#10;Description automatically generated">
            <a:extLst>
              <a:ext uri="{FF2B5EF4-FFF2-40B4-BE49-F238E27FC236}">
                <a16:creationId xmlns:a16="http://schemas.microsoft.com/office/drawing/2014/main" id="{FB0F39E0-5E90-4A4B-1418-529E1018E1C8}"/>
              </a:ext>
            </a:extLst>
          </p:cNvPr>
          <p:cNvPicPr>
            <a:picLocks noChangeAspect="1"/>
          </p:cNvPicPr>
          <p:nvPr userDrawn="1"/>
        </p:nvPicPr>
        <p:blipFill>
          <a:blip r:embed="rId2"/>
          <a:stretch>
            <a:fillRect/>
          </a:stretch>
        </p:blipFill>
        <p:spPr>
          <a:xfrm>
            <a:off x="9724604" y="6327140"/>
            <a:ext cx="2467396" cy="383430"/>
          </a:xfrm>
          <a:prstGeom prst="rect">
            <a:avLst/>
          </a:prstGeom>
        </p:spPr>
      </p:pic>
    </p:spTree>
    <p:extLst>
      <p:ext uri="{BB962C8B-B14F-4D97-AF65-F5344CB8AC3E}">
        <p14:creationId xmlns:p14="http://schemas.microsoft.com/office/powerpoint/2010/main" val="2414137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F6C8A-F3CE-92D1-E02B-5F511353FC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CDCDC7-9263-CBD4-B56A-4C26366771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48E46E-0FF9-26F4-D740-1D7793BEFA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text, clipart&#10;&#10;Description automatically generated">
            <a:extLst>
              <a:ext uri="{FF2B5EF4-FFF2-40B4-BE49-F238E27FC236}">
                <a16:creationId xmlns:a16="http://schemas.microsoft.com/office/drawing/2014/main" id="{ECE2470C-6672-45B7-3009-99C09ED9CE07}"/>
              </a:ext>
            </a:extLst>
          </p:cNvPr>
          <p:cNvPicPr>
            <a:picLocks noChangeAspect="1"/>
          </p:cNvPicPr>
          <p:nvPr userDrawn="1"/>
        </p:nvPicPr>
        <p:blipFill>
          <a:blip r:embed="rId2"/>
          <a:stretch>
            <a:fillRect/>
          </a:stretch>
        </p:blipFill>
        <p:spPr>
          <a:xfrm>
            <a:off x="9724604" y="6327140"/>
            <a:ext cx="2467396" cy="383430"/>
          </a:xfrm>
          <a:prstGeom prst="rect">
            <a:avLst/>
          </a:prstGeom>
        </p:spPr>
      </p:pic>
    </p:spTree>
    <p:extLst>
      <p:ext uri="{BB962C8B-B14F-4D97-AF65-F5344CB8AC3E}">
        <p14:creationId xmlns:p14="http://schemas.microsoft.com/office/powerpoint/2010/main" val="2487854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2802-35D2-C8B8-B58A-B179059D40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D60F05-B5AE-8EA0-BD97-0431EDEDD9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920F23-46AF-B52D-73B6-9F5A908210E7}"/>
              </a:ext>
            </a:extLst>
          </p:cNvPr>
          <p:cNvSpPr>
            <a:spLocks noGrp="1"/>
          </p:cNvSpPr>
          <p:nvPr>
            <p:ph sz="half" idx="2"/>
          </p:nvPr>
        </p:nvSpPr>
        <p:spPr>
          <a:xfrm>
            <a:off x="839788" y="2505075"/>
            <a:ext cx="5157787" cy="3684588"/>
          </a:xfrm>
        </p:spPr>
        <p:txBody>
          <a:bodyPr/>
          <a:lstStyle>
            <a:lvl1pPr>
              <a:defRPr baseline="0">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C8D560-2402-7042-8F73-B8ED36F037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458EAF-D3D9-2BFA-54FE-5FF649A983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text, clipart&#10;&#10;Description automatically generated">
            <a:extLst>
              <a:ext uri="{FF2B5EF4-FFF2-40B4-BE49-F238E27FC236}">
                <a16:creationId xmlns:a16="http://schemas.microsoft.com/office/drawing/2014/main" id="{6F33EFD1-38E3-A29C-DD1A-DC07A9A1E1C2}"/>
              </a:ext>
            </a:extLst>
          </p:cNvPr>
          <p:cNvPicPr>
            <a:picLocks noChangeAspect="1"/>
          </p:cNvPicPr>
          <p:nvPr userDrawn="1"/>
        </p:nvPicPr>
        <p:blipFill>
          <a:blip r:embed="rId2"/>
          <a:stretch>
            <a:fillRect/>
          </a:stretch>
        </p:blipFill>
        <p:spPr>
          <a:xfrm>
            <a:off x="9724604" y="6327140"/>
            <a:ext cx="2467396" cy="383430"/>
          </a:xfrm>
          <a:prstGeom prst="rect">
            <a:avLst/>
          </a:prstGeom>
        </p:spPr>
      </p:pic>
    </p:spTree>
    <p:extLst>
      <p:ext uri="{BB962C8B-B14F-4D97-AF65-F5344CB8AC3E}">
        <p14:creationId xmlns:p14="http://schemas.microsoft.com/office/powerpoint/2010/main" val="1645404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27A50-017B-A775-E8DC-E887EE1A56F0}"/>
              </a:ext>
            </a:extLst>
          </p:cNvPr>
          <p:cNvSpPr>
            <a:spLocks noGrp="1"/>
          </p:cNvSpPr>
          <p:nvPr>
            <p:ph type="title"/>
          </p:nvPr>
        </p:nvSpPr>
        <p:spPr/>
        <p:txBody>
          <a:bodyPr/>
          <a:lstStyle/>
          <a:p>
            <a:r>
              <a:rPr lang="en-US"/>
              <a:t>Click to edit Master title style</a:t>
            </a:r>
          </a:p>
        </p:txBody>
      </p:sp>
      <p:pic>
        <p:nvPicPr>
          <p:cNvPr id="6" name="Picture 5" descr="A picture containing text, clipart&#10;&#10;Description automatically generated">
            <a:extLst>
              <a:ext uri="{FF2B5EF4-FFF2-40B4-BE49-F238E27FC236}">
                <a16:creationId xmlns:a16="http://schemas.microsoft.com/office/drawing/2014/main" id="{A7438189-5AF1-A054-2DC7-C48405384846}"/>
              </a:ext>
            </a:extLst>
          </p:cNvPr>
          <p:cNvPicPr>
            <a:picLocks noChangeAspect="1"/>
          </p:cNvPicPr>
          <p:nvPr userDrawn="1"/>
        </p:nvPicPr>
        <p:blipFill>
          <a:blip r:embed="rId2"/>
          <a:stretch>
            <a:fillRect/>
          </a:stretch>
        </p:blipFill>
        <p:spPr>
          <a:xfrm>
            <a:off x="9724604" y="6327140"/>
            <a:ext cx="2467396" cy="383430"/>
          </a:xfrm>
          <a:prstGeom prst="rect">
            <a:avLst/>
          </a:prstGeom>
        </p:spPr>
      </p:pic>
    </p:spTree>
    <p:extLst>
      <p:ext uri="{BB962C8B-B14F-4D97-AF65-F5344CB8AC3E}">
        <p14:creationId xmlns:p14="http://schemas.microsoft.com/office/powerpoint/2010/main" val="2229363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D05B4E87-4677-9113-E534-66C9F48BBC38}"/>
              </a:ext>
            </a:extLst>
          </p:cNvPr>
          <p:cNvPicPr>
            <a:picLocks noChangeAspect="1"/>
          </p:cNvPicPr>
          <p:nvPr userDrawn="1"/>
        </p:nvPicPr>
        <p:blipFill>
          <a:blip r:embed="rId2"/>
          <a:stretch>
            <a:fillRect/>
          </a:stretch>
        </p:blipFill>
        <p:spPr>
          <a:xfrm>
            <a:off x="9724604" y="6327140"/>
            <a:ext cx="2467396" cy="383430"/>
          </a:xfrm>
          <a:prstGeom prst="rect">
            <a:avLst/>
          </a:prstGeom>
        </p:spPr>
      </p:pic>
    </p:spTree>
    <p:extLst>
      <p:ext uri="{BB962C8B-B14F-4D97-AF65-F5344CB8AC3E}">
        <p14:creationId xmlns:p14="http://schemas.microsoft.com/office/powerpoint/2010/main" val="4221187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ACD08-4CF9-A6C3-E201-294A1FB6BE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A45B73-AA4E-FB84-634A-AACB96577F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BDC762-BE48-267F-1725-E8816662A8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text, clipart&#10;&#10;Description automatically generated">
            <a:extLst>
              <a:ext uri="{FF2B5EF4-FFF2-40B4-BE49-F238E27FC236}">
                <a16:creationId xmlns:a16="http://schemas.microsoft.com/office/drawing/2014/main" id="{8AAFE436-258C-B19C-0EE9-F778A1245698}"/>
              </a:ext>
            </a:extLst>
          </p:cNvPr>
          <p:cNvPicPr>
            <a:picLocks noChangeAspect="1"/>
          </p:cNvPicPr>
          <p:nvPr userDrawn="1"/>
        </p:nvPicPr>
        <p:blipFill>
          <a:blip r:embed="rId2"/>
          <a:stretch>
            <a:fillRect/>
          </a:stretch>
        </p:blipFill>
        <p:spPr>
          <a:xfrm>
            <a:off x="9724604" y="6327140"/>
            <a:ext cx="2467396" cy="383430"/>
          </a:xfrm>
          <a:prstGeom prst="rect">
            <a:avLst/>
          </a:prstGeom>
        </p:spPr>
      </p:pic>
    </p:spTree>
    <p:extLst>
      <p:ext uri="{BB962C8B-B14F-4D97-AF65-F5344CB8AC3E}">
        <p14:creationId xmlns:p14="http://schemas.microsoft.com/office/powerpoint/2010/main" val="290921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316CA-952B-1120-509C-3F39DB3515FA}"/>
              </a:ext>
            </a:extLst>
          </p:cNvPr>
          <p:cNvSpPr>
            <a:spLocks noGrp="1"/>
          </p:cNvSpPr>
          <p:nvPr>
            <p:ph type="title"/>
          </p:nvPr>
        </p:nvSpPr>
        <p:spPr>
          <a:xfrm>
            <a:off x="839788" y="457200"/>
            <a:ext cx="3932237" cy="1600200"/>
          </a:xfrm>
        </p:spPr>
        <p:txBody>
          <a:bodyPr anchor="b"/>
          <a:lstStyle>
            <a:lvl1pPr>
              <a:defRPr sz="3200" baseline="0">
                <a:latin typeface="Open Sans Light" pitchFamily="2" charset="0"/>
              </a:defRPr>
            </a:lvl1pPr>
          </a:lstStyle>
          <a:p>
            <a:r>
              <a:rPr lang="en-US"/>
              <a:t>Click to edit Master title style</a:t>
            </a:r>
          </a:p>
        </p:txBody>
      </p:sp>
      <p:sp>
        <p:nvSpPr>
          <p:cNvPr id="3" name="Picture Placeholder 2">
            <a:extLst>
              <a:ext uri="{FF2B5EF4-FFF2-40B4-BE49-F238E27FC236}">
                <a16:creationId xmlns:a16="http://schemas.microsoft.com/office/drawing/2014/main" id="{DEE77881-CC82-A350-7A54-E6C0BEF415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F66FBCA-E174-0022-1032-FFBB6CE5A51D}"/>
              </a:ext>
            </a:extLst>
          </p:cNvPr>
          <p:cNvSpPr>
            <a:spLocks noGrp="1"/>
          </p:cNvSpPr>
          <p:nvPr>
            <p:ph type="body" sz="half" idx="2"/>
          </p:nvPr>
        </p:nvSpPr>
        <p:spPr>
          <a:xfrm>
            <a:off x="839788" y="2057400"/>
            <a:ext cx="3932237" cy="3811588"/>
          </a:xfrm>
        </p:spPr>
        <p:txBody>
          <a:bodyPr>
            <a:normAutofit/>
          </a:bodyPr>
          <a:lstStyle>
            <a:lvl1pPr marL="0" indent="0">
              <a:buNone/>
              <a:defRPr sz="2200" baseline="0">
                <a:latin typeface="Open Sans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text, clipart&#10;&#10;Description automatically generated">
            <a:extLst>
              <a:ext uri="{FF2B5EF4-FFF2-40B4-BE49-F238E27FC236}">
                <a16:creationId xmlns:a16="http://schemas.microsoft.com/office/drawing/2014/main" id="{4206E769-8239-1CC9-FAD4-9B918A5B68AF}"/>
              </a:ext>
            </a:extLst>
          </p:cNvPr>
          <p:cNvPicPr>
            <a:picLocks noChangeAspect="1"/>
          </p:cNvPicPr>
          <p:nvPr userDrawn="1"/>
        </p:nvPicPr>
        <p:blipFill>
          <a:blip r:embed="rId2"/>
          <a:stretch>
            <a:fillRect/>
          </a:stretch>
        </p:blipFill>
        <p:spPr>
          <a:xfrm>
            <a:off x="9724604" y="6327140"/>
            <a:ext cx="2467396" cy="383430"/>
          </a:xfrm>
          <a:prstGeom prst="rect">
            <a:avLst/>
          </a:prstGeom>
        </p:spPr>
      </p:pic>
    </p:spTree>
    <p:extLst>
      <p:ext uri="{BB962C8B-B14F-4D97-AF65-F5344CB8AC3E}">
        <p14:creationId xmlns:p14="http://schemas.microsoft.com/office/powerpoint/2010/main" val="1103232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4000" b="-4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BA63FE-C2A0-B58D-FED8-2C8EB9BCBF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FDC83D-3E75-7EB6-BB32-6D6D108AB9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3669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baseline="0">
          <a:solidFill>
            <a:schemeClr val="bg1"/>
          </a:solidFill>
          <a:latin typeface="Open Sans Light"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Open Sans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Open Sans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Open Sans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Open Sans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Open Sans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l.acm.org/doi/abs/10.1145/3491418.3535172" TargetMode="External"/><Relationship Id="rId2" Type="http://schemas.openxmlformats.org/officeDocument/2006/relationships/image" Target="../media/image16.png"/><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11.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11.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6.svg"/><Relationship Id="rId18" Type="http://schemas.openxmlformats.org/officeDocument/2006/relationships/image" Target="../media/image36.png"/><Relationship Id="rId3" Type="http://schemas.openxmlformats.org/officeDocument/2006/relationships/image" Target="../media/image20.svg"/><Relationship Id="rId21" Type="http://schemas.openxmlformats.org/officeDocument/2006/relationships/image" Target="../media/image39.svg"/><Relationship Id="rId7" Type="http://schemas.openxmlformats.org/officeDocument/2006/relationships/image" Target="../media/image24.svg"/><Relationship Id="rId12" Type="http://schemas.openxmlformats.org/officeDocument/2006/relationships/image" Target="../media/image25.png"/><Relationship Id="rId17" Type="http://schemas.openxmlformats.org/officeDocument/2006/relationships/image" Target="../media/image35.svg"/><Relationship Id="rId2" Type="http://schemas.openxmlformats.org/officeDocument/2006/relationships/image" Target="../media/image19.pn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11.xml"/><Relationship Id="rId6" Type="http://schemas.openxmlformats.org/officeDocument/2006/relationships/image" Target="../media/image23.png"/><Relationship Id="rId11" Type="http://schemas.openxmlformats.org/officeDocument/2006/relationships/image" Target="../media/image30.svg"/><Relationship Id="rId5" Type="http://schemas.openxmlformats.org/officeDocument/2006/relationships/image" Target="../media/image22.svg"/><Relationship Id="rId15" Type="http://schemas.openxmlformats.org/officeDocument/2006/relationships/image" Target="../media/image28.svg"/><Relationship Id="rId10" Type="http://schemas.openxmlformats.org/officeDocument/2006/relationships/image" Target="../media/image29.png"/><Relationship Id="rId19" Type="http://schemas.openxmlformats.org/officeDocument/2006/relationships/image" Target="../media/image37.svg"/><Relationship Id="rId4" Type="http://schemas.openxmlformats.org/officeDocument/2006/relationships/image" Target="../media/image21.png"/><Relationship Id="rId9" Type="http://schemas.openxmlformats.org/officeDocument/2006/relationships/image" Target="../media/image33.svg"/><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hyperlink" Target="mailto:swathi.Vallabhajosyula@gmail.com" TargetMode="External"/><Relationship Id="rId7" Type="http://schemas.openxmlformats.org/officeDocument/2006/relationships/image" Target="../media/image49.png"/><Relationship Id="rId2" Type="http://schemas.openxmlformats.org/officeDocument/2006/relationships/hyperlink" Target="mailto:Vallabahajosyula.2@buckeyemail.osu.edu"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linkedin.com/in/manikyaswathivallabhajosyula/" TargetMode="External"/><Relationship Id="rId4" Type="http://schemas.openxmlformats.org/officeDocument/2006/relationships/hyperlink" Target="https://manikyaswathi.github.io/"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hyperlink" Target="https://trello.com/b/9jwYK3kY/integrating-harp-with-tapi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grafana.osc.edu/"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A27470E-7E89-7E7D-CDD1-40D12CEF1D97}"/>
              </a:ext>
            </a:extLst>
          </p:cNvPr>
          <p:cNvGrpSpPr/>
          <p:nvPr/>
        </p:nvGrpSpPr>
        <p:grpSpPr>
          <a:xfrm>
            <a:off x="354331" y="4366260"/>
            <a:ext cx="9681208" cy="2100798"/>
            <a:chOff x="354331" y="4366260"/>
            <a:chExt cx="9681208" cy="2100798"/>
          </a:xfrm>
        </p:grpSpPr>
        <p:sp>
          <p:nvSpPr>
            <p:cNvPr id="5" name="TextBox 4">
              <a:extLst>
                <a:ext uri="{FF2B5EF4-FFF2-40B4-BE49-F238E27FC236}">
                  <a16:creationId xmlns:a16="http://schemas.microsoft.com/office/drawing/2014/main" id="{D470E054-CD7C-8B3E-B5C0-BA0E968F0297}"/>
                </a:ext>
              </a:extLst>
            </p:cNvPr>
            <p:cNvSpPr txBox="1"/>
            <p:nvPr/>
          </p:nvSpPr>
          <p:spPr>
            <a:xfrm>
              <a:off x="354331" y="4366260"/>
              <a:ext cx="3794760" cy="1938992"/>
            </a:xfrm>
            <a:prstGeom prst="rect">
              <a:avLst/>
            </a:prstGeom>
            <a:solidFill>
              <a:schemeClr val="tx1"/>
            </a:solidFill>
          </p:spPr>
          <p:txBody>
            <a:bodyPr wrap="square" rtlCol="0">
              <a:spAutoFit/>
            </a:bodyPr>
            <a:lstStyle/>
            <a:p>
              <a:r>
                <a:rPr lang="en-US" sz="4000" dirty="0">
                  <a:solidFill>
                    <a:schemeClr val="bg1"/>
                  </a:solidFill>
                </a:rPr>
                <a:t>Integrating HARP with TAPIS Framework</a:t>
              </a:r>
            </a:p>
          </p:txBody>
        </p:sp>
        <p:sp>
          <p:nvSpPr>
            <p:cNvPr id="6" name="TextBox 5">
              <a:extLst>
                <a:ext uri="{FF2B5EF4-FFF2-40B4-BE49-F238E27FC236}">
                  <a16:creationId xmlns:a16="http://schemas.microsoft.com/office/drawing/2014/main" id="{6F49F285-CD42-906C-4E8E-E6C695C2AB6F}"/>
                </a:ext>
              </a:extLst>
            </p:cNvPr>
            <p:cNvSpPr txBox="1"/>
            <p:nvPr/>
          </p:nvSpPr>
          <p:spPr>
            <a:xfrm>
              <a:off x="5433061" y="4389120"/>
              <a:ext cx="3794760" cy="461665"/>
            </a:xfrm>
            <a:prstGeom prst="rect">
              <a:avLst/>
            </a:prstGeom>
            <a:solidFill>
              <a:schemeClr val="tx1"/>
            </a:solidFill>
          </p:spPr>
          <p:txBody>
            <a:bodyPr wrap="square" rtlCol="0">
              <a:spAutoFit/>
            </a:bodyPr>
            <a:lstStyle/>
            <a:p>
              <a:r>
                <a:rPr lang="en-US" sz="2400" dirty="0">
                  <a:solidFill>
                    <a:schemeClr val="bg1"/>
                  </a:solidFill>
                </a:rPr>
                <a:t>Swathi Vallabhajosyula</a:t>
              </a:r>
            </a:p>
          </p:txBody>
        </p:sp>
        <p:sp>
          <p:nvSpPr>
            <p:cNvPr id="7" name="TextBox 6">
              <a:extLst>
                <a:ext uri="{FF2B5EF4-FFF2-40B4-BE49-F238E27FC236}">
                  <a16:creationId xmlns:a16="http://schemas.microsoft.com/office/drawing/2014/main" id="{9DC22F58-2E5D-DA4D-E293-756BCF5AD10D}"/>
                </a:ext>
              </a:extLst>
            </p:cNvPr>
            <p:cNvSpPr txBox="1"/>
            <p:nvPr/>
          </p:nvSpPr>
          <p:spPr>
            <a:xfrm>
              <a:off x="5433060" y="5520690"/>
              <a:ext cx="4602479" cy="369332"/>
            </a:xfrm>
            <a:prstGeom prst="rect">
              <a:avLst/>
            </a:prstGeom>
            <a:solidFill>
              <a:schemeClr val="tx1"/>
            </a:solidFill>
          </p:spPr>
          <p:txBody>
            <a:bodyPr wrap="square" rtlCol="0">
              <a:spAutoFit/>
            </a:bodyPr>
            <a:lstStyle/>
            <a:p>
              <a:r>
                <a:rPr lang="en-US" b="1" dirty="0">
                  <a:solidFill>
                    <a:schemeClr val="bg1"/>
                  </a:solidFill>
                  <a:effectLst/>
                  <a:latin typeface="Helvetica Neue" panose="02000503000000020004" pitchFamily="2" charset="0"/>
                </a:rPr>
                <a:t>SGX3 2023 Summer Internship Reports</a:t>
              </a:r>
              <a:endParaRPr lang="en-US" dirty="0">
                <a:solidFill>
                  <a:schemeClr val="bg1"/>
                </a:solidFill>
                <a:effectLst/>
                <a:latin typeface="Helvetica Neue" panose="02000503000000020004" pitchFamily="2" charset="0"/>
              </a:endParaRPr>
            </a:p>
          </p:txBody>
        </p:sp>
        <p:sp>
          <p:nvSpPr>
            <p:cNvPr id="8" name="TextBox 7">
              <a:extLst>
                <a:ext uri="{FF2B5EF4-FFF2-40B4-BE49-F238E27FC236}">
                  <a16:creationId xmlns:a16="http://schemas.microsoft.com/office/drawing/2014/main" id="{E9D9D6A5-8814-7BAC-EE44-409A98562E44}"/>
                </a:ext>
              </a:extLst>
            </p:cNvPr>
            <p:cNvSpPr txBox="1"/>
            <p:nvPr/>
          </p:nvSpPr>
          <p:spPr>
            <a:xfrm>
              <a:off x="5433061" y="6097726"/>
              <a:ext cx="3794760" cy="369332"/>
            </a:xfrm>
            <a:prstGeom prst="rect">
              <a:avLst/>
            </a:prstGeom>
            <a:solidFill>
              <a:schemeClr val="tx1"/>
            </a:solidFill>
          </p:spPr>
          <p:txBody>
            <a:bodyPr wrap="square" rtlCol="0">
              <a:spAutoFit/>
            </a:bodyPr>
            <a:lstStyle/>
            <a:p>
              <a:r>
                <a:rPr lang="en-US" dirty="0">
                  <a:solidFill>
                    <a:schemeClr val="bg1"/>
                  </a:solidFill>
                  <a:effectLst/>
                  <a:latin typeface="Helvetica Neue" panose="02000503000000020004" pitchFamily="2" charset="0"/>
                </a:rPr>
                <a:t>August 03, 2023</a:t>
              </a:r>
            </a:p>
          </p:txBody>
        </p:sp>
      </p:grpSp>
    </p:spTree>
    <p:extLst>
      <p:ext uri="{BB962C8B-B14F-4D97-AF65-F5344CB8AC3E}">
        <p14:creationId xmlns:p14="http://schemas.microsoft.com/office/powerpoint/2010/main" val="2118897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0C0330-44A1-378B-A6EE-C7DE5C3A5EB7}"/>
              </a:ext>
            </a:extLst>
          </p:cNvPr>
          <p:cNvSpPr txBox="1"/>
          <p:nvPr/>
        </p:nvSpPr>
        <p:spPr>
          <a:xfrm>
            <a:off x="403677" y="2045842"/>
            <a:ext cx="2776024" cy="1569660"/>
          </a:xfrm>
          <a:prstGeom prst="rect">
            <a:avLst/>
          </a:prstGeom>
          <a:noFill/>
        </p:spPr>
        <p:txBody>
          <a:bodyPr wrap="square" rtlCol="0">
            <a:spAutoFit/>
          </a:bodyPr>
          <a:lstStyle/>
          <a:p>
            <a:pPr algn="ctr"/>
            <a:r>
              <a:rPr lang="en-US" sz="2400" dirty="0">
                <a:solidFill>
                  <a:schemeClr val="bg1"/>
                </a:solidFill>
              </a:rPr>
              <a:t>HARP – HPC Application Resource (runtime) Predictor</a:t>
            </a:r>
          </a:p>
        </p:txBody>
      </p:sp>
      <p:pic>
        <p:nvPicPr>
          <p:cNvPr id="7" name="Picture 6">
            <a:extLst>
              <a:ext uri="{FF2B5EF4-FFF2-40B4-BE49-F238E27FC236}">
                <a16:creationId xmlns:a16="http://schemas.microsoft.com/office/drawing/2014/main" id="{40CA396C-8C57-8AFC-7074-C71640FBA7D8}"/>
              </a:ext>
            </a:extLst>
          </p:cNvPr>
          <p:cNvPicPr>
            <a:picLocks noChangeAspect="1"/>
          </p:cNvPicPr>
          <p:nvPr/>
        </p:nvPicPr>
        <p:blipFill>
          <a:blip r:embed="rId2"/>
          <a:stretch>
            <a:fillRect/>
          </a:stretch>
        </p:blipFill>
        <p:spPr>
          <a:xfrm>
            <a:off x="3179701" y="439669"/>
            <a:ext cx="8802277" cy="4782007"/>
          </a:xfrm>
          <a:prstGeom prst="rect">
            <a:avLst/>
          </a:prstGeom>
        </p:spPr>
      </p:pic>
      <p:sp>
        <p:nvSpPr>
          <p:cNvPr id="2" name="TextBox 1">
            <a:extLst>
              <a:ext uri="{FF2B5EF4-FFF2-40B4-BE49-F238E27FC236}">
                <a16:creationId xmlns:a16="http://schemas.microsoft.com/office/drawing/2014/main" id="{2E88ED9F-65C1-413C-F83F-74BCEF70050B}"/>
              </a:ext>
            </a:extLst>
          </p:cNvPr>
          <p:cNvSpPr txBox="1"/>
          <p:nvPr/>
        </p:nvSpPr>
        <p:spPr>
          <a:xfrm>
            <a:off x="1516010" y="5577348"/>
            <a:ext cx="4579990" cy="923330"/>
          </a:xfrm>
          <a:prstGeom prst="rect">
            <a:avLst/>
          </a:prstGeom>
          <a:noFill/>
        </p:spPr>
        <p:txBody>
          <a:bodyPr wrap="square" rtlCol="0">
            <a:spAutoFit/>
          </a:bodyPr>
          <a:lstStyle/>
          <a:p>
            <a:r>
              <a:rPr lang="en-US" dirty="0">
                <a:solidFill>
                  <a:schemeClr val="bg1"/>
                </a:solidFill>
              </a:rPr>
              <a:t>The initial prototype presented in PEARC’22: </a:t>
            </a:r>
          </a:p>
          <a:p>
            <a:r>
              <a:rPr lang="en-US" dirty="0">
                <a:solidFill>
                  <a:schemeClr val="bg1"/>
                </a:solidFill>
                <a:hlinkClick r:id="rId3">
                  <a:extLst>
                    <a:ext uri="{A12FA001-AC4F-418D-AE19-62706E023703}">
                      <ahyp:hlinkClr xmlns:ahyp="http://schemas.microsoft.com/office/drawing/2018/hyperlinkcolor" val="tx"/>
                    </a:ext>
                  </a:extLst>
                </a:hlinkClick>
              </a:rPr>
              <a:t>https://dl.acm.org/doi/abs/10.1145/3491418.3535172</a:t>
            </a:r>
            <a:r>
              <a:rPr lang="en-US" dirty="0">
                <a:solidFill>
                  <a:schemeClr val="bg1"/>
                </a:solidFill>
              </a:rPr>
              <a:t> </a:t>
            </a:r>
          </a:p>
        </p:txBody>
      </p:sp>
      <p:pic>
        <p:nvPicPr>
          <p:cNvPr id="3" name="Picture 2" descr="A qr code on a white background&#10;&#10;Description automatically generated">
            <a:extLst>
              <a:ext uri="{FF2B5EF4-FFF2-40B4-BE49-F238E27FC236}">
                <a16:creationId xmlns:a16="http://schemas.microsoft.com/office/drawing/2014/main" id="{0B2A9A54-4A7C-80EE-4641-24884027DDA6}"/>
              </a:ext>
            </a:extLst>
          </p:cNvPr>
          <p:cNvPicPr>
            <a:picLocks noChangeAspect="1"/>
          </p:cNvPicPr>
          <p:nvPr/>
        </p:nvPicPr>
        <p:blipFill>
          <a:blip r:embed="rId4"/>
          <a:stretch>
            <a:fillRect/>
          </a:stretch>
        </p:blipFill>
        <p:spPr>
          <a:xfrm>
            <a:off x="460369" y="5690440"/>
            <a:ext cx="766821" cy="766821"/>
          </a:xfrm>
          <a:prstGeom prst="rect">
            <a:avLst/>
          </a:prstGeom>
        </p:spPr>
      </p:pic>
      <p:sp>
        <p:nvSpPr>
          <p:cNvPr id="5" name="TextBox 4">
            <a:extLst>
              <a:ext uri="{FF2B5EF4-FFF2-40B4-BE49-F238E27FC236}">
                <a16:creationId xmlns:a16="http://schemas.microsoft.com/office/drawing/2014/main" id="{F325329A-5FDD-7269-0042-FA997E79CE94}"/>
              </a:ext>
            </a:extLst>
          </p:cNvPr>
          <p:cNvSpPr txBox="1"/>
          <p:nvPr/>
        </p:nvSpPr>
        <p:spPr>
          <a:xfrm>
            <a:off x="7580839" y="5495001"/>
            <a:ext cx="4579990" cy="923330"/>
          </a:xfrm>
          <a:prstGeom prst="rect">
            <a:avLst/>
          </a:prstGeom>
          <a:noFill/>
        </p:spPr>
        <p:txBody>
          <a:bodyPr wrap="square" rtlCol="0">
            <a:spAutoFit/>
          </a:bodyPr>
          <a:lstStyle/>
          <a:p>
            <a:r>
              <a:rPr lang="en-US" dirty="0">
                <a:solidFill>
                  <a:schemeClr val="bg1"/>
                </a:solidFill>
              </a:rPr>
              <a:t>The PEARC’23 Paper (Best Paper): </a:t>
            </a:r>
          </a:p>
          <a:p>
            <a:r>
              <a:rPr lang="en-US" dirty="0">
                <a:solidFill>
                  <a:schemeClr val="bg1"/>
                </a:solidFill>
                <a:hlinkClick r:id="rId3">
                  <a:extLst>
                    <a:ext uri="{A12FA001-AC4F-418D-AE19-62706E023703}">
                      <ahyp:hlinkClr xmlns:ahyp="http://schemas.microsoft.com/office/drawing/2018/hyperlinkcolor" val="tx"/>
                    </a:ext>
                  </a:extLst>
                </a:hlinkClick>
              </a:rPr>
              <a:t>https://dl.acm.org/doi/abs/10.1145/3491418.3535172</a:t>
            </a:r>
            <a:r>
              <a:rPr lang="en-US" dirty="0">
                <a:solidFill>
                  <a:schemeClr val="bg1"/>
                </a:solidFill>
              </a:rPr>
              <a:t> </a:t>
            </a:r>
          </a:p>
        </p:txBody>
      </p:sp>
      <p:pic>
        <p:nvPicPr>
          <p:cNvPr id="6" name="Picture 5" descr="A qr code on a white background&#10;&#10;Description automatically generated">
            <a:extLst>
              <a:ext uri="{FF2B5EF4-FFF2-40B4-BE49-F238E27FC236}">
                <a16:creationId xmlns:a16="http://schemas.microsoft.com/office/drawing/2014/main" id="{B34EDAD8-A08A-C7BB-C327-6BE1475DC2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9856" y="5577348"/>
            <a:ext cx="840983" cy="840983"/>
          </a:xfrm>
          <a:prstGeom prst="rect">
            <a:avLst/>
          </a:prstGeom>
        </p:spPr>
      </p:pic>
    </p:spTree>
    <p:extLst>
      <p:ext uri="{BB962C8B-B14F-4D97-AF65-F5344CB8AC3E}">
        <p14:creationId xmlns:p14="http://schemas.microsoft.com/office/powerpoint/2010/main" val="2374092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7815FC39-27B1-B913-9702-76B71778845D}"/>
              </a:ext>
            </a:extLst>
          </p:cNvPr>
          <p:cNvSpPr/>
          <p:nvPr/>
        </p:nvSpPr>
        <p:spPr>
          <a:xfrm>
            <a:off x="2259482" y="3287688"/>
            <a:ext cx="1758761" cy="645360"/>
          </a:xfrm>
          <a:prstGeom prst="rect">
            <a:avLst/>
          </a:prstGeom>
          <a:solidFill>
            <a:schemeClr val="accent5">
              <a:lumMod val="40000"/>
              <a:lumOff val="60000"/>
            </a:schemeClr>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 name="Oval 2">
            <a:extLst>
              <a:ext uri="{FF2B5EF4-FFF2-40B4-BE49-F238E27FC236}">
                <a16:creationId xmlns:a16="http://schemas.microsoft.com/office/drawing/2014/main" id="{2AA74149-D610-E40F-99D3-D836CCBB623F}"/>
              </a:ext>
            </a:extLst>
          </p:cNvPr>
          <p:cNvSpPr/>
          <p:nvPr/>
        </p:nvSpPr>
        <p:spPr>
          <a:xfrm>
            <a:off x="575088" y="2254471"/>
            <a:ext cx="1142395" cy="551024"/>
          </a:xfrm>
          <a:prstGeom prst="ellipse">
            <a:avLst/>
          </a:prstGeom>
          <a:solidFill>
            <a:schemeClr val="accent5">
              <a:lumMod val="40000"/>
              <a:lumOff val="6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b="1" dirty="0">
                <a:solidFill>
                  <a:schemeClr val="tx1"/>
                </a:solidFill>
              </a:rPr>
              <a:t>Start</a:t>
            </a:r>
          </a:p>
        </p:txBody>
      </p:sp>
      <p:cxnSp>
        <p:nvCxnSpPr>
          <p:cNvPr id="11" name="Straight Arrow Connector 10">
            <a:extLst>
              <a:ext uri="{FF2B5EF4-FFF2-40B4-BE49-F238E27FC236}">
                <a16:creationId xmlns:a16="http://schemas.microsoft.com/office/drawing/2014/main" id="{3157F5E2-3BC6-6196-1FD5-ECF472525D08}"/>
              </a:ext>
            </a:extLst>
          </p:cNvPr>
          <p:cNvCxnSpPr>
            <a:cxnSpLocks/>
            <a:endCxn id="86" idx="1"/>
          </p:cNvCxnSpPr>
          <p:nvPr/>
        </p:nvCxnSpPr>
        <p:spPr>
          <a:xfrm flipV="1">
            <a:off x="7094195" y="2675119"/>
            <a:ext cx="1912293" cy="106937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6A9FF65-3E9B-32D5-09CD-75DA19207CC7}"/>
              </a:ext>
            </a:extLst>
          </p:cNvPr>
          <p:cNvSpPr/>
          <p:nvPr/>
        </p:nvSpPr>
        <p:spPr>
          <a:xfrm>
            <a:off x="7334889" y="2255143"/>
            <a:ext cx="951156" cy="551024"/>
          </a:xfrm>
          <a:prstGeom prst="ellipse">
            <a:avLst/>
          </a:prstGeom>
          <a:solidFill>
            <a:schemeClr val="accent5">
              <a:lumMod val="40000"/>
              <a:lumOff val="6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b="1" dirty="0">
                <a:solidFill>
                  <a:schemeClr val="tx1"/>
                </a:solidFill>
              </a:rPr>
              <a:t>Stop</a:t>
            </a:r>
          </a:p>
        </p:txBody>
      </p:sp>
      <p:cxnSp>
        <p:nvCxnSpPr>
          <p:cNvPr id="14" name="Straight Arrow Connector 13">
            <a:extLst>
              <a:ext uri="{FF2B5EF4-FFF2-40B4-BE49-F238E27FC236}">
                <a16:creationId xmlns:a16="http://schemas.microsoft.com/office/drawing/2014/main" id="{4308D39C-E995-506A-4067-6343535EC8BF}"/>
              </a:ext>
            </a:extLst>
          </p:cNvPr>
          <p:cNvCxnSpPr>
            <a:cxnSpLocks/>
            <a:stCxn id="86" idx="2"/>
            <a:endCxn id="87" idx="0"/>
          </p:cNvCxnSpPr>
          <p:nvPr/>
        </p:nvCxnSpPr>
        <p:spPr>
          <a:xfrm>
            <a:off x="9975512" y="3149108"/>
            <a:ext cx="5609" cy="35635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12F041D-4219-3BB5-7CB4-DC613657B7C5}"/>
              </a:ext>
            </a:extLst>
          </p:cNvPr>
          <p:cNvCxnSpPr>
            <a:cxnSpLocks/>
            <a:stCxn id="5" idx="3"/>
            <a:endCxn id="12" idx="2"/>
          </p:cNvCxnSpPr>
          <p:nvPr/>
        </p:nvCxnSpPr>
        <p:spPr>
          <a:xfrm>
            <a:off x="5926995" y="2529983"/>
            <a:ext cx="1407894" cy="67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C8FBFE4-1897-A611-AF8F-1F5C1EF4CE83}"/>
              </a:ext>
            </a:extLst>
          </p:cNvPr>
          <p:cNvSpPr txBox="1"/>
          <p:nvPr/>
        </p:nvSpPr>
        <p:spPr>
          <a:xfrm>
            <a:off x="322480" y="494606"/>
            <a:ext cx="8554187" cy="1015663"/>
          </a:xfrm>
          <a:prstGeom prst="rect">
            <a:avLst/>
          </a:prstGeom>
          <a:noFill/>
        </p:spPr>
        <p:txBody>
          <a:bodyPr wrap="square" rtlCol="0">
            <a:spAutoFit/>
          </a:bodyPr>
          <a:lstStyle/>
          <a:p>
            <a:r>
              <a:rPr lang="en-US" sz="4000" dirty="0">
                <a:solidFill>
                  <a:schemeClr val="bg1"/>
                </a:solidFill>
              </a:rPr>
              <a:t>Execution Flow of HARP (version 1) </a:t>
            </a:r>
          </a:p>
          <a:p>
            <a:r>
              <a:rPr lang="en-US" sz="2000" dirty="0">
                <a:solidFill>
                  <a:schemeClr val="bg1"/>
                </a:solidFill>
              </a:rPr>
              <a:t>Single-user endpoint or standalone workflow</a:t>
            </a:r>
          </a:p>
        </p:txBody>
      </p:sp>
      <p:sp>
        <p:nvSpPr>
          <p:cNvPr id="78" name="TextBox 77">
            <a:extLst>
              <a:ext uri="{FF2B5EF4-FFF2-40B4-BE49-F238E27FC236}">
                <a16:creationId xmlns:a16="http://schemas.microsoft.com/office/drawing/2014/main" id="{088345BB-EC26-6213-A93F-E0A84E9FE515}"/>
              </a:ext>
            </a:extLst>
          </p:cNvPr>
          <p:cNvSpPr txBox="1"/>
          <p:nvPr/>
        </p:nvSpPr>
        <p:spPr>
          <a:xfrm>
            <a:off x="6087966" y="2830289"/>
            <a:ext cx="871649" cy="502573"/>
          </a:xfrm>
          <a:prstGeom prst="rect">
            <a:avLst/>
          </a:prstGeom>
          <a:noFill/>
        </p:spPr>
        <p:txBody>
          <a:bodyPr wrap="none" rtlCol="0">
            <a:spAutoFit/>
          </a:bodyPr>
          <a:lstStyle/>
          <a:p>
            <a:pPr algn="ctr"/>
            <a:r>
              <a:rPr lang="en-US" sz="1333" dirty="0">
                <a:solidFill>
                  <a:schemeClr val="bg1"/>
                </a:solidFill>
              </a:rPr>
              <a:t>Predictive</a:t>
            </a:r>
          </a:p>
          <a:p>
            <a:pPr algn="ctr"/>
            <a:r>
              <a:rPr lang="en-US" sz="1333" dirty="0">
                <a:solidFill>
                  <a:schemeClr val="bg1"/>
                </a:solidFill>
              </a:rPr>
              <a:t>Models</a:t>
            </a:r>
          </a:p>
        </p:txBody>
      </p:sp>
      <p:sp>
        <p:nvSpPr>
          <p:cNvPr id="4" name="Rectangle 3">
            <a:extLst>
              <a:ext uri="{FF2B5EF4-FFF2-40B4-BE49-F238E27FC236}">
                <a16:creationId xmlns:a16="http://schemas.microsoft.com/office/drawing/2014/main" id="{2D9BDC86-A643-8259-F7E4-9C7951D55691}"/>
              </a:ext>
            </a:extLst>
          </p:cNvPr>
          <p:cNvSpPr/>
          <p:nvPr/>
        </p:nvSpPr>
        <p:spPr>
          <a:xfrm>
            <a:off x="2472487" y="2049439"/>
            <a:ext cx="1340123" cy="961088"/>
          </a:xfrm>
          <a:prstGeom prst="rect">
            <a:avLst/>
          </a:prstGeom>
          <a:solidFill>
            <a:schemeClr val="accent5">
              <a:lumMod val="40000"/>
              <a:lumOff val="6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dirty="0">
                <a:solidFill>
                  <a:schemeClr val="tx1"/>
                </a:solidFill>
              </a:rPr>
              <a:t>Generate Data</a:t>
            </a:r>
          </a:p>
        </p:txBody>
      </p:sp>
      <p:cxnSp>
        <p:nvCxnSpPr>
          <p:cNvPr id="8" name="Straight Arrow Connector 7">
            <a:extLst>
              <a:ext uri="{FF2B5EF4-FFF2-40B4-BE49-F238E27FC236}">
                <a16:creationId xmlns:a16="http://schemas.microsoft.com/office/drawing/2014/main" id="{F2E48228-8036-4B5C-F6B8-93ED2CD15F91}"/>
              </a:ext>
            </a:extLst>
          </p:cNvPr>
          <p:cNvCxnSpPr>
            <a:cxnSpLocks/>
            <a:stCxn id="3" idx="6"/>
          </p:cNvCxnSpPr>
          <p:nvPr/>
        </p:nvCxnSpPr>
        <p:spPr>
          <a:xfrm>
            <a:off x="1717483" y="2529983"/>
            <a:ext cx="92706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56" name="Graphic 55" descr="Gears with solid fill">
            <a:extLst>
              <a:ext uri="{FF2B5EF4-FFF2-40B4-BE49-F238E27FC236}">
                <a16:creationId xmlns:a16="http://schemas.microsoft.com/office/drawing/2014/main" id="{4247A2F4-BF46-1D99-48C1-5C5E85DF03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414309">
            <a:off x="2300199" y="3370192"/>
            <a:ext cx="439312" cy="546477"/>
          </a:xfrm>
          <a:prstGeom prst="rect">
            <a:avLst/>
          </a:prstGeom>
          <a:effectLst/>
        </p:spPr>
      </p:pic>
      <p:pic>
        <p:nvPicPr>
          <p:cNvPr id="52" name="Graphic 51" descr="Database with solid fill">
            <a:extLst>
              <a:ext uri="{FF2B5EF4-FFF2-40B4-BE49-F238E27FC236}">
                <a16:creationId xmlns:a16="http://schemas.microsoft.com/office/drawing/2014/main" id="{87301DD8-1C59-9887-B2AF-66D75988B0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55050" y="3392792"/>
            <a:ext cx="528044" cy="424493"/>
          </a:xfrm>
          <a:prstGeom prst="rect">
            <a:avLst/>
          </a:prstGeom>
        </p:spPr>
      </p:pic>
      <p:pic>
        <p:nvPicPr>
          <p:cNvPr id="53" name="Graphic 52" descr="Document with solid fill">
            <a:extLst>
              <a:ext uri="{FF2B5EF4-FFF2-40B4-BE49-F238E27FC236}">
                <a16:creationId xmlns:a16="http://schemas.microsoft.com/office/drawing/2014/main" id="{83272CCB-8170-F2BB-F3AD-DD557F0DB9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90199" y="3400871"/>
            <a:ext cx="528044" cy="424493"/>
          </a:xfrm>
          <a:prstGeom prst="rect">
            <a:avLst/>
          </a:prstGeom>
        </p:spPr>
      </p:pic>
      <p:pic>
        <p:nvPicPr>
          <p:cNvPr id="46" name="Graphic 45" descr="User with solid fill">
            <a:extLst>
              <a:ext uri="{FF2B5EF4-FFF2-40B4-BE49-F238E27FC236}">
                <a16:creationId xmlns:a16="http://schemas.microsoft.com/office/drawing/2014/main" id="{99539FEC-3D10-0EC8-8ED1-BE04801107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4495" y="3436518"/>
            <a:ext cx="734780" cy="590688"/>
          </a:xfrm>
          <a:prstGeom prst="rect">
            <a:avLst/>
          </a:prstGeom>
        </p:spPr>
      </p:pic>
      <p:sp>
        <p:nvSpPr>
          <p:cNvPr id="47" name="TextBox 46">
            <a:extLst>
              <a:ext uri="{FF2B5EF4-FFF2-40B4-BE49-F238E27FC236}">
                <a16:creationId xmlns:a16="http://schemas.microsoft.com/office/drawing/2014/main" id="{4062BA7A-D5CF-1D63-488A-376A1C1D4E16}"/>
              </a:ext>
            </a:extLst>
          </p:cNvPr>
          <p:cNvSpPr txBox="1"/>
          <p:nvPr/>
        </p:nvSpPr>
        <p:spPr>
          <a:xfrm>
            <a:off x="974493" y="3953492"/>
            <a:ext cx="548548" cy="297454"/>
          </a:xfrm>
          <a:prstGeom prst="rect">
            <a:avLst/>
          </a:prstGeom>
          <a:noFill/>
        </p:spPr>
        <p:txBody>
          <a:bodyPr wrap="none" rtlCol="0">
            <a:spAutoFit/>
          </a:bodyPr>
          <a:lstStyle/>
          <a:p>
            <a:r>
              <a:rPr lang="en-US" sz="1333" dirty="0">
                <a:solidFill>
                  <a:schemeClr val="bg1"/>
                </a:solidFill>
              </a:rPr>
              <a:t>USER</a:t>
            </a:r>
          </a:p>
        </p:txBody>
      </p:sp>
      <p:sp>
        <p:nvSpPr>
          <p:cNvPr id="48" name="TextBox 47">
            <a:extLst>
              <a:ext uri="{FF2B5EF4-FFF2-40B4-BE49-F238E27FC236}">
                <a16:creationId xmlns:a16="http://schemas.microsoft.com/office/drawing/2014/main" id="{0355F3C6-23D7-3F8A-CFD4-7E25FEBE60BE}"/>
              </a:ext>
            </a:extLst>
          </p:cNvPr>
          <p:cNvSpPr txBox="1"/>
          <p:nvPr/>
        </p:nvSpPr>
        <p:spPr>
          <a:xfrm>
            <a:off x="2235858" y="3993929"/>
            <a:ext cx="1806007" cy="502573"/>
          </a:xfrm>
          <a:prstGeom prst="rect">
            <a:avLst/>
          </a:prstGeom>
          <a:noFill/>
        </p:spPr>
        <p:txBody>
          <a:bodyPr wrap="none" rtlCol="0">
            <a:spAutoFit/>
          </a:bodyPr>
          <a:lstStyle/>
          <a:p>
            <a:pPr algn="ctr"/>
            <a:r>
              <a:rPr lang="en-US" sz="1333" dirty="0">
                <a:solidFill>
                  <a:schemeClr val="bg1"/>
                </a:solidFill>
              </a:rPr>
              <a:t>Application, Files &amp; </a:t>
            </a:r>
          </a:p>
          <a:p>
            <a:pPr algn="ctr"/>
            <a:r>
              <a:rPr lang="en-US" sz="1333" dirty="0">
                <a:solidFill>
                  <a:schemeClr val="bg1"/>
                </a:solidFill>
              </a:rPr>
              <a:t>Profiling Configurations</a:t>
            </a:r>
          </a:p>
        </p:txBody>
      </p:sp>
      <p:cxnSp>
        <p:nvCxnSpPr>
          <p:cNvPr id="61" name="Straight Arrow Connector 60">
            <a:extLst>
              <a:ext uri="{FF2B5EF4-FFF2-40B4-BE49-F238E27FC236}">
                <a16:creationId xmlns:a16="http://schemas.microsoft.com/office/drawing/2014/main" id="{7D83EF17-A9D1-F66B-5A53-827F2B2DAC8B}"/>
              </a:ext>
            </a:extLst>
          </p:cNvPr>
          <p:cNvCxnSpPr>
            <a:cxnSpLocks/>
            <a:stCxn id="59" idx="0"/>
            <a:endCxn id="4" idx="2"/>
          </p:cNvCxnSpPr>
          <p:nvPr/>
        </p:nvCxnSpPr>
        <p:spPr>
          <a:xfrm flipV="1">
            <a:off x="3138863" y="3010528"/>
            <a:ext cx="3685" cy="27716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A65D580-7842-E23C-FDF4-BEDFD323E8C6}"/>
              </a:ext>
            </a:extLst>
          </p:cNvPr>
          <p:cNvSpPr/>
          <p:nvPr/>
        </p:nvSpPr>
        <p:spPr>
          <a:xfrm>
            <a:off x="4812579" y="2049439"/>
            <a:ext cx="1114416" cy="961088"/>
          </a:xfrm>
          <a:prstGeom prst="rect">
            <a:avLst/>
          </a:prstGeom>
          <a:solidFill>
            <a:schemeClr val="accent5">
              <a:lumMod val="40000"/>
              <a:lumOff val="6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dirty="0">
                <a:solidFill>
                  <a:schemeClr val="tx1"/>
                </a:solidFill>
              </a:rPr>
              <a:t>Build Models</a:t>
            </a:r>
          </a:p>
        </p:txBody>
      </p:sp>
      <p:cxnSp>
        <p:nvCxnSpPr>
          <p:cNvPr id="10" name="Straight Arrow Connector 9">
            <a:extLst>
              <a:ext uri="{FF2B5EF4-FFF2-40B4-BE49-F238E27FC236}">
                <a16:creationId xmlns:a16="http://schemas.microsoft.com/office/drawing/2014/main" id="{8A59B9B3-2446-C1ED-7622-498D1E56F522}"/>
              </a:ext>
            </a:extLst>
          </p:cNvPr>
          <p:cNvCxnSpPr>
            <a:cxnSpLocks/>
            <a:stCxn id="4" idx="3"/>
            <a:endCxn id="5" idx="1"/>
          </p:cNvCxnSpPr>
          <p:nvPr/>
        </p:nvCxnSpPr>
        <p:spPr>
          <a:xfrm>
            <a:off x="3812610" y="2529983"/>
            <a:ext cx="999969"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7D75DD06-8CDE-A88F-9F36-45E64E7A3283}"/>
              </a:ext>
            </a:extLst>
          </p:cNvPr>
          <p:cNvSpPr/>
          <p:nvPr/>
        </p:nvSpPr>
        <p:spPr>
          <a:xfrm>
            <a:off x="4599574" y="3313813"/>
            <a:ext cx="760471" cy="645360"/>
          </a:xfrm>
          <a:prstGeom prst="rect">
            <a:avLst/>
          </a:prstGeom>
          <a:solidFill>
            <a:schemeClr val="accent5">
              <a:lumMod val="40000"/>
              <a:lumOff val="60000"/>
            </a:schemeClr>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71" name="TextBox 70">
            <a:extLst>
              <a:ext uri="{FF2B5EF4-FFF2-40B4-BE49-F238E27FC236}">
                <a16:creationId xmlns:a16="http://schemas.microsoft.com/office/drawing/2014/main" id="{1586AAB2-820E-2644-4C19-06E5703FEAD9}"/>
              </a:ext>
            </a:extLst>
          </p:cNvPr>
          <p:cNvSpPr txBox="1"/>
          <p:nvPr/>
        </p:nvSpPr>
        <p:spPr>
          <a:xfrm>
            <a:off x="4326559" y="3993929"/>
            <a:ext cx="1194814" cy="502573"/>
          </a:xfrm>
          <a:prstGeom prst="rect">
            <a:avLst/>
          </a:prstGeom>
          <a:noFill/>
        </p:spPr>
        <p:txBody>
          <a:bodyPr wrap="none" rtlCol="0">
            <a:spAutoFit/>
          </a:bodyPr>
          <a:lstStyle/>
          <a:p>
            <a:pPr algn="ctr"/>
            <a:r>
              <a:rPr lang="en-US" sz="1333" dirty="0">
                <a:solidFill>
                  <a:schemeClr val="bg1"/>
                </a:solidFill>
              </a:rPr>
              <a:t>HARP</a:t>
            </a:r>
          </a:p>
          <a:p>
            <a:pPr algn="ctr"/>
            <a:r>
              <a:rPr lang="en-US" sz="1333" dirty="0">
                <a:solidFill>
                  <a:schemeClr val="bg1"/>
                </a:solidFill>
              </a:rPr>
              <a:t>Configurations</a:t>
            </a:r>
          </a:p>
        </p:txBody>
      </p:sp>
      <p:pic>
        <p:nvPicPr>
          <p:cNvPr id="64" name="Graphic 63" descr="Settings with solid fill">
            <a:extLst>
              <a:ext uri="{FF2B5EF4-FFF2-40B4-BE49-F238E27FC236}">
                <a16:creationId xmlns:a16="http://schemas.microsoft.com/office/drawing/2014/main" id="{E4CE364C-07D4-D7B6-E9C5-9768BBBCF84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56369" y="3383943"/>
            <a:ext cx="423079" cy="485372"/>
          </a:xfrm>
          <a:prstGeom prst="rect">
            <a:avLst/>
          </a:prstGeom>
        </p:spPr>
      </p:pic>
      <p:pic>
        <p:nvPicPr>
          <p:cNvPr id="66" name="Graphic 65" descr="Binary with solid fill">
            <a:extLst>
              <a:ext uri="{FF2B5EF4-FFF2-40B4-BE49-F238E27FC236}">
                <a16:creationId xmlns:a16="http://schemas.microsoft.com/office/drawing/2014/main" id="{5766655E-3B7C-AD86-0D1F-70E7C2F596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49067" y="3465272"/>
            <a:ext cx="455059" cy="522061"/>
          </a:xfrm>
          <a:prstGeom prst="rect">
            <a:avLst/>
          </a:prstGeom>
        </p:spPr>
      </p:pic>
      <p:pic>
        <p:nvPicPr>
          <p:cNvPr id="67" name="Graphic 66" descr="Binary with solid fill">
            <a:extLst>
              <a:ext uri="{FF2B5EF4-FFF2-40B4-BE49-F238E27FC236}">
                <a16:creationId xmlns:a16="http://schemas.microsoft.com/office/drawing/2014/main" id="{3F17B38B-1024-38AE-7674-0A3A258F6E8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02276" y="3438496"/>
            <a:ext cx="455059" cy="522061"/>
          </a:xfrm>
          <a:prstGeom prst="rect">
            <a:avLst/>
          </a:prstGeom>
        </p:spPr>
      </p:pic>
      <p:pic>
        <p:nvPicPr>
          <p:cNvPr id="68" name="Graphic 67" descr="Binary with solid fill">
            <a:extLst>
              <a:ext uri="{FF2B5EF4-FFF2-40B4-BE49-F238E27FC236}">
                <a16:creationId xmlns:a16="http://schemas.microsoft.com/office/drawing/2014/main" id="{859BE8DB-4317-C3E4-D3F0-C70D3A76682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29731" y="3916408"/>
            <a:ext cx="455059" cy="522061"/>
          </a:xfrm>
          <a:prstGeom prst="rect">
            <a:avLst/>
          </a:prstGeom>
        </p:spPr>
      </p:pic>
      <p:cxnSp>
        <p:nvCxnSpPr>
          <p:cNvPr id="72" name="Straight Arrow Connector 71">
            <a:extLst>
              <a:ext uri="{FF2B5EF4-FFF2-40B4-BE49-F238E27FC236}">
                <a16:creationId xmlns:a16="http://schemas.microsoft.com/office/drawing/2014/main" id="{9BB66A82-1393-EE13-FFF6-7A9C3E95D428}"/>
              </a:ext>
            </a:extLst>
          </p:cNvPr>
          <p:cNvCxnSpPr>
            <a:cxnSpLocks/>
            <a:stCxn id="70" idx="0"/>
            <a:endCxn id="5" idx="2"/>
          </p:cNvCxnSpPr>
          <p:nvPr/>
        </p:nvCxnSpPr>
        <p:spPr>
          <a:xfrm flipV="1">
            <a:off x="4979810" y="3010527"/>
            <a:ext cx="389977" cy="30328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DF2D8002-6224-B189-9B30-A82D64210839}"/>
              </a:ext>
            </a:extLst>
          </p:cNvPr>
          <p:cNvCxnSpPr>
            <a:cxnSpLocks/>
            <a:stCxn id="5" idx="2"/>
          </p:cNvCxnSpPr>
          <p:nvPr/>
        </p:nvCxnSpPr>
        <p:spPr>
          <a:xfrm>
            <a:off x="5369787" y="3010527"/>
            <a:ext cx="1034339" cy="36411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DCCC1827-77BF-1342-46D2-0AD8EA422707}"/>
              </a:ext>
            </a:extLst>
          </p:cNvPr>
          <p:cNvSpPr/>
          <p:nvPr/>
        </p:nvSpPr>
        <p:spPr>
          <a:xfrm>
            <a:off x="9006489" y="2201130"/>
            <a:ext cx="1938044" cy="947977"/>
          </a:xfrm>
          <a:prstGeom prst="rect">
            <a:avLst/>
          </a:prstGeom>
          <a:solidFill>
            <a:schemeClr val="accent5">
              <a:lumMod val="40000"/>
              <a:lumOff val="6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dirty="0">
                <a:solidFill>
                  <a:schemeClr val="tx1"/>
                </a:solidFill>
              </a:rPr>
              <a:t>Suggest Execution Configurations</a:t>
            </a:r>
          </a:p>
        </p:txBody>
      </p:sp>
      <p:sp>
        <p:nvSpPr>
          <p:cNvPr id="87" name="Oval 86">
            <a:extLst>
              <a:ext uri="{FF2B5EF4-FFF2-40B4-BE49-F238E27FC236}">
                <a16:creationId xmlns:a16="http://schemas.microsoft.com/office/drawing/2014/main" id="{7F605E00-170A-19F8-EA58-A7BAB24A7170}"/>
              </a:ext>
            </a:extLst>
          </p:cNvPr>
          <p:cNvSpPr/>
          <p:nvPr/>
        </p:nvSpPr>
        <p:spPr>
          <a:xfrm>
            <a:off x="9179640" y="3505460"/>
            <a:ext cx="1602961" cy="551024"/>
          </a:xfrm>
          <a:prstGeom prst="ellipse">
            <a:avLst/>
          </a:prstGeom>
          <a:solidFill>
            <a:schemeClr val="accent5">
              <a:lumMod val="40000"/>
              <a:lumOff val="6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b="1" dirty="0">
                <a:solidFill>
                  <a:schemeClr val="tx1"/>
                </a:solidFill>
              </a:rPr>
              <a:t>Stop</a:t>
            </a:r>
          </a:p>
        </p:txBody>
      </p:sp>
      <p:sp>
        <p:nvSpPr>
          <p:cNvPr id="92" name="Oval 91">
            <a:extLst>
              <a:ext uri="{FF2B5EF4-FFF2-40B4-BE49-F238E27FC236}">
                <a16:creationId xmlns:a16="http://schemas.microsoft.com/office/drawing/2014/main" id="{D0D0A262-8C64-277C-693C-027A2DFE599B}"/>
              </a:ext>
            </a:extLst>
          </p:cNvPr>
          <p:cNvSpPr/>
          <p:nvPr/>
        </p:nvSpPr>
        <p:spPr>
          <a:xfrm>
            <a:off x="9306872" y="1252376"/>
            <a:ext cx="1374553" cy="551024"/>
          </a:xfrm>
          <a:prstGeom prst="ellipse">
            <a:avLst/>
          </a:prstGeom>
          <a:solidFill>
            <a:schemeClr val="accent5">
              <a:lumMod val="40000"/>
              <a:lumOff val="6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b="1" dirty="0">
                <a:solidFill>
                  <a:schemeClr val="tx1"/>
                </a:solidFill>
              </a:rPr>
              <a:t>Start</a:t>
            </a:r>
          </a:p>
        </p:txBody>
      </p:sp>
      <p:cxnSp>
        <p:nvCxnSpPr>
          <p:cNvPr id="93" name="Straight Arrow Connector 92">
            <a:extLst>
              <a:ext uri="{FF2B5EF4-FFF2-40B4-BE49-F238E27FC236}">
                <a16:creationId xmlns:a16="http://schemas.microsoft.com/office/drawing/2014/main" id="{59B84990-98E6-EEAE-4935-33F6E50BFBC8}"/>
              </a:ext>
            </a:extLst>
          </p:cNvPr>
          <p:cNvCxnSpPr>
            <a:cxnSpLocks/>
            <a:stCxn id="92" idx="4"/>
            <a:endCxn id="86" idx="0"/>
          </p:cNvCxnSpPr>
          <p:nvPr/>
        </p:nvCxnSpPr>
        <p:spPr>
          <a:xfrm flipH="1">
            <a:off x="9975511" y="1803401"/>
            <a:ext cx="18637" cy="39772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10" name="Picture 109">
            <a:extLst>
              <a:ext uri="{FF2B5EF4-FFF2-40B4-BE49-F238E27FC236}">
                <a16:creationId xmlns:a16="http://schemas.microsoft.com/office/drawing/2014/main" id="{B57BC02B-7316-005A-8379-18514050536A}"/>
              </a:ext>
            </a:extLst>
          </p:cNvPr>
          <p:cNvPicPr>
            <a:picLocks noChangeAspect="1"/>
          </p:cNvPicPr>
          <p:nvPr/>
        </p:nvPicPr>
        <p:blipFill>
          <a:blip r:embed="rId14"/>
          <a:stretch>
            <a:fillRect/>
          </a:stretch>
        </p:blipFill>
        <p:spPr>
          <a:xfrm>
            <a:off x="5479847" y="4607405"/>
            <a:ext cx="5780195" cy="1985643"/>
          </a:xfrm>
          <a:prstGeom prst="rect">
            <a:avLst/>
          </a:prstGeom>
        </p:spPr>
      </p:pic>
      <p:pic>
        <p:nvPicPr>
          <p:cNvPr id="127" name="Graphic 126" descr="Document with solid fill">
            <a:extLst>
              <a:ext uri="{FF2B5EF4-FFF2-40B4-BE49-F238E27FC236}">
                <a16:creationId xmlns:a16="http://schemas.microsoft.com/office/drawing/2014/main" id="{BC5A9656-A03D-F781-048E-3A593A2FAF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77914" y="2173755"/>
            <a:ext cx="528044" cy="424493"/>
          </a:xfrm>
          <a:prstGeom prst="rect">
            <a:avLst/>
          </a:prstGeom>
        </p:spPr>
      </p:pic>
      <p:sp>
        <p:nvSpPr>
          <p:cNvPr id="128" name="TextBox 127">
            <a:extLst>
              <a:ext uri="{FF2B5EF4-FFF2-40B4-BE49-F238E27FC236}">
                <a16:creationId xmlns:a16="http://schemas.microsoft.com/office/drawing/2014/main" id="{43DED524-F179-3A6A-637D-A519AB2686A6}"/>
              </a:ext>
            </a:extLst>
          </p:cNvPr>
          <p:cNvSpPr txBox="1"/>
          <p:nvPr/>
        </p:nvSpPr>
        <p:spPr>
          <a:xfrm>
            <a:off x="11004431" y="2712928"/>
            <a:ext cx="864339" cy="502573"/>
          </a:xfrm>
          <a:prstGeom prst="rect">
            <a:avLst/>
          </a:prstGeom>
          <a:noFill/>
        </p:spPr>
        <p:txBody>
          <a:bodyPr wrap="none" rtlCol="0">
            <a:spAutoFit/>
          </a:bodyPr>
          <a:lstStyle/>
          <a:p>
            <a:pPr algn="ctr"/>
            <a:r>
              <a:rPr lang="en-US" sz="1333" dirty="0">
                <a:solidFill>
                  <a:schemeClr val="bg1"/>
                </a:solidFill>
              </a:rPr>
              <a:t>End-point</a:t>
            </a:r>
          </a:p>
          <a:p>
            <a:pPr algn="ctr"/>
            <a:r>
              <a:rPr lang="en-US" sz="1333" dirty="0">
                <a:solidFill>
                  <a:schemeClr val="bg1"/>
                </a:solidFill>
              </a:rPr>
              <a:t>policies</a:t>
            </a:r>
          </a:p>
        </p:txBody>
      </p:sp>
      <p:sp>
        <p:nvSpPr>
          <p:cNvPr id="2" name="Rectangle 1">
            <a:extLst>
              <a:ext uri="{FF2B5EF4-FFF2-40B4-BE49-F238E27FC236}">
                <a16:creationId xmlns:a16="http://schemas.microsoft.com/office/drawing/2014/main" id="{9F5843AD-3A4E-FDEC-46F3-4D2610293C95}"/>
              </a:ext>
            </a:extLst>
          </p:cNvPr>
          <p:cNvSpPr/>
          <p:nvPr/>
        </p:nvSpPr>
        <p:spPr>
          <a:xfrm>
            <a:off x="1896534" y="1659467"/>
            <a:ext cx="5137764" cy="2871773"/>
          </a:xfrm>
          <a:prstGeom prst="rect">
            <a:avLst/>
          </a:prstGeom>
          <a:no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4D873A-CCE5-A2B6-7E5C-BE612FB36C6E}"/>
              </a:ext>
            </a:extLst>
          </p:cNvPr>
          <p:cNvSpPr/>
          <p:nvPr/>
        </p:nvSpPr>
        <p:spPr>
          <a:xfrm>
            <a:off x="8810933" y="2076076"/>
            <a:ext cx="3327167" cy="1219396"/>
          </a:xfrm>
          <a:prstGeom prst="rect">
            <a:avLst/>
          </a:prstGeom>
          <a:no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64D1CE9-4EF0-5F31-F1A3-19EA48EADE29}"/>
              </a:ext>
            </a:extLst>
          </p:cNvPr>
          <p:cNvSpPr txBox="1"/>
          <p:nvPr/>
        </p:nvSpPr>
        <p:spPr>
          <a:xfrm>
            <a:off x="906590" y="5469434"/>
            <a:ext cx="1938570" cy="646331"/>
          </a:xfrm>
          <a:prstGeom prst="rect">
            <a:avLst/>
          </a:prstGeom>
          <a:noFill/>
          <a:ln w="38100">
            <a:solidFill>
              <a:schemeClr val="bg1"/>
            </a:solidFill>
            <a:prstDash val="dash"/>
          </a:ln>
        </p:spPr>
        <p:txBody>
          <a:bodyPr wrap="square" rtlCol="0">
            <a:spAutoFit/>
          </a:bodyPr>
          <a:lstStyle/>
          <a:p>
            <a:pPr algn="ctr"/>
            <a:r>
              <a:rPr lang="en-US" dirty="0">
                <a:solidFill>
                  <a:schemeClr val="bg1"/>
                </a:solidFill>
              </a:rPr>
              <a:t>HARP Module – User end-point</a:t>
            </a:r>
          </a:p>
        </p:txBody>
      </p:sp>
    </p:spTree>
    <p:extLst>
      <p:ext uri="{BB962C8B-B14F-4D97-AF65-F5344CB8AC3E}">
        <p14:creationId xmlns:p14="http://schemas.microsoft.com/office/powerpoint/2010/main" val="34931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1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2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27"/>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3" grpId="0" animBg="1"/>
      <p:bldP spid="12" grpId="0" animBg="1"/>
      <p:bldP spid="78" grpId="0"/>
      <p:bldP spid="4" grpId="0" animBg="1"/>
      <p:bldP spid="47" grpId="0"/>
      <p:bldP spid="48" grpId="0"/>
      <p:bldP spid="5" grpId="0" animBg="1"/>
      <p:bldP spid="70" grpId="0" animBg="1"/>
      <p:bldP spid="71" grpId="0"/>
      <p:bldP spid="86" grpId="0" animBg="1"/>
      <p:bldP spid="87" grpId="0" animBg="1"/>
      <p:bldP spid="92" grpId="0" animBg="1"/>
      <p:bldP spid="128" grpId="0"/>
      <p:bldP spid="12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7815FC39-27B1-B913-9702-76B71778845D}"/>
              </a:ext>
            </a:extLst>
          </p:cNvPr>
          <p:cNvSpPr/>
          <p:nvPr/>
        </p:nvSpPr>
        <p:spPr>
          <a:xfrm>
            <a:off x="2259482" y="3287688"/>
            <a:ext cx="1758761" cy="645360"/>
          </a:xfrm>
          <a:prstGeom prst="rect">
            <a:avLst/>
          </a:prstGeom>
          <a:solidFill>
            <a:schemeClr val="accent5">
              <a:lumMod val="40000"/>
              <a:lumOff val="60000"/>
            </a:schemeClr>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 name="Oval 2">
            <a:extLst>
              <a:ext uri="{FF2B5EF4-FFF2-40B4-BE49-F238E27FC236}">
                <a16:creationId xmlns:a16="http://schemas.microsoft.com/office/drawing/2014/main" id="{2AA74149-D610-E40F-99D3-D836CCBB623F}"/>
              </a:ext>
            </a:extLst>
          </p:cNvPr>
          <p:cNvSpPr/>
          <p:nvPr/>
        </p:nvSpPr>
        <p:spPr>
          <a:xfrm>
            <a:off x="575088" y="2254471"/>
            <a:ext cx="1142395" cy="551024"/>
          </a:xfrm>
          <a:prstGeom prst="ellipse">
            <a:avLst/>
          </a:prstGeom>
          <a:solidFill>
            <a:schemeClr val="accent5">
              <a:lumMod val="40000"/>
              <a:lumOff val="6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b="1" dirty="0">
                <a:solidFill>
                  <a:schemeClr val="tx1"/>
                </a:solidFill>
              </a:rPr>
              <a:t>Start</a:t>
            </a:r>
          </a:p>
        </p:txBody>
      </p:sp>
      <p:cxnSp>
        <p:nvCxnSpPr>
          <p:cNvPr id="11" name="Straight Arrow Connector 10">
            <a:extLst>
              <a:ext uri="{FF2B5EF4-FFF2-40B4-BE49-F238E27FC236}">
                <a16:creationId xmlns:a16="http://schemas.microsoft.com/office/drawing/2014/main" id="{3157F5E2-3BC6-6196-1FD5-ECF472525D08}"/>
              </a:ext>
            </a:extLst>
          </p:cNvPr>
          <p:cNvCxnSpPr>
            <a:cxnSpLocks/>
            <a:endCxn id="86" idx="1"/>
          </p:cNvCxnSpPr>
          <p:nvPr/>
        </p:nvCxnSpPr>
        <p:spPr>
          <a:xfrm flipV="1">
            <a:off x="7094195" y="2675119"/>
            <a:ext cx="1912293" cy="106937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6A9FF65-3E9B-32D5-09CD-75DA19207CC7}"/>
              </a:ext>
            </a:extLst>
          </p:cNvPr>
          <p:cNvSpPr/>
          <p:nvPr/>
        </p:nvSpPr>
        <p:spPr>
          <a:xfrm>
            <a:off x="7334889" y="2255143"/>
            <a:ext cx="951156" cy="551024"/>
          </a:xfrm>
          <a:prstGeom prst="ellipse">
            <a:avLst/>
          </a:prstGeom>
          <a:solidFill>
            <a:schemeClr val="accent5">
              <a:lumMod val="40000"/>
              <a:lumOff val="6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b="1" dirty="0">
                <a:solidFill>
                  <a:schemeClr val="tx1"/>
                </a:solidFill>
              </a:rPr>
              <a:t>Stop</a:t>
            </a:r>
          </a:p>
        </p:txBody>
      </p:sp>
      <p:cxnSp>
        <p:nvCxnSpPr>
          <p:cNvPr id="14" name="Straight Arrow Connector 13">
            <a:extLst>
              <a:ext uri="{FF2B5EF4-FFF2-40B4-BE49-F238E27FC236}">
                <a16:creationId xmlns:a16="http://schemas.microsoft.com/office/drawing/2014/main" id="{4308D39C-E995-506A-4067-6343535EC8BF}"/>
              </a:ext>
            </a:extLst>
          </p:cNvPr>
          <p:cNvCxnSpPr>
            <a:cxnSpLocks/>
            <a:stCxn id="86" idx="2"/>
            <a:endCxn id="87" idx="0"/>
          </p:cNvCxnSpPr>
          <p:nvPr/>
        </p:nvCxnSpPr>
        <p:spPr>
          <a:xfrm>
            <a:off x="9975512" y="3149108"/>
            <a:ext cx="5609" cy="35635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12F041D-4219-3BB5-7CB4-DC613657B7C5}"/>
              </a:ext>
            </a:extLst>
          </p:cNvPr>
          <p:cNvCxnSpPr>
            <a:cxnSpLocks/>
            <a:stCxn id="5" idx="3"/>
            <a:endCxn id="12" idx="2"/>
          </p:cNvCxnSpPr>
          <p:nvPr/>
        </p:nvCxnSpPr>
        <p:spPr>
          <a:xfrm>
            <a:off x="5926995" y="2529983"/>
            <a:ext cx="1407894" cy="67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C8FBFE4-1897-A611-AF8F-1F5C1EF4CE83}"/>
              </a:ext>
            </a:extLst>
          </p:cNvPr>
          <p:cNvSpPr txBox="1"/>
          <p:nvPr/>
        </p:nvSpPr>
        <p:spPr>
          <a:xfrm>
            <a:off x="322480" y="494606"/>
            <a:ext cx="8554187" cy="707886"/>
          </a:xfrm>
          <a:prstGeom prst="rect">
            <a:avLst/>
          </a:prstGeom>
          <a:noFill/>
        </p:spPr>
        <p:txBody>
          <a:bodyPr wrap="square" rtlCol="0">
            <a:spAutoFit/>
          </a:bodyPr>
          <a:lstStyle/>
          <a:p>
            <a:r>
              <a:rPr lang="en-US" sz="4000" dirty="0">
                <a:solidFill>
                  <a:schemeClr val="bg1"/>
                </a:solidFill>
              </a:rPr>
              <a:t>Challenges – Integrating with TAPIS</a:t>
            </a:r>
            <a:endParaRPr lang="en-US" sz="2000" dirty="0">
              <a:solidFill>
                <a:schemeClr val="bg1"/>
              </a:solidFill>
            </a:endParaRPr>
          </a:p>
        </p:txBody>
      </p:sp>
      <p:sp>
        <p:nvSpPr>
          <p:cNvPr id="78" name="TextBox 77">
            <a:extLst>
              <a:ext uri="{FF2B5EF4-FFF2-40B4-BE49-F238E27FC236}">
                <a16:creationId xmlns:a16="http://schemas.microsoft.com/office/drawing/2014/main" id="{088345BB-EC26-6213-A93F-E0A84E9FE515}"/>
              </a:ext>
            </a:extLst>
          </p:cNvPr>
          <p:cNvSpPr txBox="1"/>
          <p:nvPr/>
        </p:nvSpPr>
        <p:spPr>
          <a:xfrm>
            <a:off x="6087966" y="2830289"/>
            <a:ext cx="871649" cy="502573"/>
          </a:xfrm>
          <a:prstGeom prst="rect">
            <a:avLst/>
          </a:prstGeom>
          <a:noFill/>
        </p:spPr>
        <p:txBody>
          <a:bodyPr wrap="none" rtlCol="0">
            <a:spAutoFit/>
          </a:bodyPr>
          <a:lstStyle/>
          <a:p>
            <a:pPr algn="ctr"/>
            <a:r>
              <a:rPr lang="en-US" sz="1333" dirty="0">
                <a:solidFill>
                  <a:schemeClr val="bg1"/>
                </a:solidFill>
              </a:rPr>
              <a:t>Predictive</a:t>
            </a:r>
          </a:p>
          <a:p>
            <a:pPr algn="ctr"/>
            <a:r>
              <a:rPr lang="en-US" sz="1333" dirty="0">
                <a:solidFill>
                  <a:schemeClr val="bg1"/>
                </a:solidFill>
              </a:rPr>
              <a:t>Models</a:t>
            </a:r>
          </a:p>
        </p:txBody>
      </p:sp>
      <p:sp>
        <p:nvSpPr>
          <p:cNvPr id="4" name="Rectangle 3">
            <a:extLst>
              <a:ext uri="{FF2B5EF4-FFF2-40B4-BE49-F238E27FC236}">
                <a16:creationId xmlns:a16="http://schemas.microsoft.com/office/drawing/2014/main" id="{2D9BDC86-A643-8259-F7E4-9C7951D55691}"/>
              </a:ext>
            </a:extLst>
          </p:cNvPr>
          <p:cNvSpPr/>
          <p:nvPr/>
        </p:nvSpPr>
        <p:spPr>
          <a:xfrm>
            <a:off x="2472487" y="2049439"/>
            <a:ext cx="1340123" cy="961088"/>
          </a:xfrm>
          <a:prstGeom prst="rect">
            <a:avLst/>
          </a:prstGeom>
          <a:solidFill>
            <a:schemeClr val="accent5">
              <a:lumMod val="40000"/>
              <a:lumOff val="6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dirty="0">
                <a:solidFill>
                  <a:schemeClr val="tx1"/>
                </a:solidFill>
              </a:rPr>
              <a:t>Generate Data</a:t>
            </a:r>
          </a:p>
        </p:txBody>
      </p:sp>
      <p:cxnSp>
        <p:nvCxnSpPr>
          <p:cNvPr id="8" name="Straight Arrow Connector 7">
            <a:extLst>
              <a:ext uri="{FF2B5EF4-FFF2-40B4-BE49-F238E27FC236}">
                <a16:creationId xmlns:a16="http://schemas.microsoft.com/office/drawing/2014/main" id="{F2E48228-8036-4B5C-F6B8-93ED2CD15F91}"/>
              </a:ext>
            </a:extLst>
          </p:cNvPr>
          <p:cNvCxnSpPr>
            <a:cxnSpLocks/>
            <a:stCxn id="3" idx="6"/>
          </p:cNvCxnSpPr>
          <p:nvPr/>
        </p:nvCxnSpPr>
        <p:spPr>
          <a:xfrm>
            <a:off x="1717483" y="2529983"/>
            <a:ext cx="92706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56" name="Graphic 55" descr="Gears with solid fill">
            <a:extLst>
              <a:ext uri="{FF2B5EF4-FFF2-40B4-BE49-F238E27FC236}">
                <a16:creationId xmlns:a16="http://schemas.microsoft.com/office/drawing/2014/main" id="{4247A2F4-BF46-1D99-48C1-5C5E85DF03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414309">
            <a:off x="2300199" y="3370192"/>
            <a:ext cx="439312" cy="546477"/>
          </a:xfrm>
          <a:prstGeom prst="rect">
            <a:avLst/>
          </a:prstGeom>
          <a:effectLst/>
        </p:spPr>
      </p:pic>
      <p:pic>
        <p:nvPicPr>
          <p:cNvPr id="52" name="Graphic 51" descr="Database with solid fill">
            <a:extLst>
              <a:ext uri="{FF2B5EF4-FFF2-40B4-BE49-F238E27FC236}">
                <a16:creationId xmlns:a16="http://schemas.microsoft.com/office/drawing/2014/main" id="{87301DD8-1C59-9887-B2AF-66D75988B0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55050" y="3392792"/>
            <a:ext cx="528044" cy="424493"/>
          </a:xfrm>
          <a:prstGeom prst="rect">
            <a:avLst/>
          </a:prstGeom>
        </p:spPr>
      </p:pic>
      <p:pic>
        <p:nvPicPr>
          <p:cNvPr id="53" name="Graphic 52" descr="Document with solid fill">
            <a:extLst>
              <a:ext uri="{FF2B5EF4-FFF2-40B4-BE49-F238E27FC236}">
                <a16:creationId xmlns:a16="http://schemas.microsoft.com/office/drawing/2014/main" id="{83272CCB-8170-F2BB-F3AD-DD557F0DB9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90199" y="3400871"/>
            <a:ext cx="528044" cy="424493"/>
          </a:xfrm>
          <a:prstGeom prst="rect">
            <a:avLst/>
          </a:prstGeom>
        </p:spPr>
      </p:pic>
      <p:pic>
        <p:nvPicPr>
          <p:cNvPr id="46" name="Graphic 45" descr="User with solid fill">
            <a:extLst>
              <a:ext uri="{FF2B5EF4-FFF2-40B4-BE49-F238E27FC236}">
                <a16:creationId xmlns:a16="http://schemas.microsoft.com/office/drawing/2014/main" id="{99539FEC-3D10-0EC8-8ED1-BE04801107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4495" y="3436518"/>
            <a:ext cx="734780" cy="590688"/>
          </a:xfrm>
          <a:prstGeom prst="rect">
            <a:avLst/>
          </a:prstGeom>
        </p:spPr>
      </p:pic>
      <p:sp>
        <p:nvSpPr>
          <p:cNvPr id="47" name="TextBox 46">
            <a:extLst>
              <a:ext uri="{FF2B5EF4-FFF2-40B4-BE49-F238E27FC236}">
                <a16:creationId xmlns:a16="http://schemas.microsoft.com/office/drawing/2014/main" id="{4062BA7A-D5CF-1D63-488A-376A1C1D4E16}"/>
              </a:ext>
            </a:extLst>
          </p:cNvPr>
          <p:cNvSpPr txBox="1"/>
          <p:nvPr/>
        </p:nvSpPr>
        <p:spPr>
          <a:xfrm>
            <a:off x="974493" y="3953492"/>
            <a:ext cx="548548" cy="297454"/>
          </a:xfrm>
          <a:prstGeom prst="rect">
            <a:avLst/>
          </a:prstGeom>
          <a:noFill/>
        </p:spPr>
        <p:txBody>
          <a:bodyPr wrap="none" rtlCol="0">
            <a:spAutoFit/>
          </a:bodyPr>
          <a:lstStyle/>
          <a:p>
            <a:r>
              <a:rPr lang="en-US" sz="1333" dirty="0">
                <a:solidFill>
                  <a:schemeClr val="bg1"/>
                </a:solidFill>
              </a:rPr>
              <a:t>USER</a:t>
            </a:r>
          </a:p>
        </p:txBody>
      </p:sp>
      <p:sp>
        <p:nvSpPr>
          <p:cNvPr id="48" name="TextBox 47">
            <a:extLst>
              <a:ext uri="{FF2B5EF4-FFF2-40B4-BE49-F238E27FC236}">
                <a16:creationId xmlns:a16="http://schemas.microsoft.com/office/drawing/2014/main" id="{0355F3C6-23D7-3F8A-CFD4-7E25FEBE60BE}"/>
              </a:ext>
            </a:extLst>
          </p:cNvPr>
          <p:cNvSpPr txBox="1"/>
          <p:nvPr/>
        </p:nvSpPr>
        <p:spPr>
          <a:xfrm>
            <a:off x="2235858" y="3993929"/>
            <a:ext cx="1806007" cy="502573"/>
          </a:xfrm>
          <a:prstGeom prst="rect">
            <a:avLst/>
          </a:prstGeom>
          <a:noFill/>
        </p:spPr>
        <p:txBody>
          <a:bodyPr wrap="none" rtlCol="0">
            <a:spAutoFit/>
          </a:bodyPr>
          <a:lstStyle/>
          <a:p>
            <a:pPr algn="ctr"/>
            <a:r>
              <a:rPr lang="en-US" sz="1333" dirty="0">
                <a:solidFill>
                  <a:schemeClr val="bg1"/>
                </a:solidFill>
              </a:rPr>
              <a:t>Application, Files &amp; </a:t>
            </a:r>
          </a:p>
          <a:p>
            <a:pPr algn="ctr"/>
            <a:r>
              <a:rPr lang="en-US" sz="1333" dirty="0">
                <a:solidFill>
                  <a:schemeClr val="bg1"/>
                </a:solidFill>
              </a:rPr>
              <a:t>Profiling Configurations</a:t>
            </a:r>
          </a:p>
        </p:txBody>
      </p:sp>
      <p:cxnSp>
        <p:nvCxnSpPr>
          <p:cNvPr id="61" name="Straight Arrow Connector 60">
            <a:extLst>
              <a:ext uri="{FF2B5EF4-FFF2-40B4-BE49-F238E27FC236}">
                <a16:creationId xmlns:a16="http://schemas.microsoft.com/office/drawing/2014/main" id="{7D83EF17-A9D1-F66B-5A53-827F2B2DAC8B}"/>
              </a:ext>
            </a:extLst>
          </p:cNvPr>
          <p:cNvCxnSpPr>
            <a:cxnSpLocks/>
            <a:stCxn id="59" idx="0"/>
            <a:endCxn id="4" idx="2"/>
          </p:cNvCxnSpPr>
          <p:nvPr/>
        </p:nvCxnSpPr>
        <p:spPr>
          <a:xfrm flipV="1">
            <a:off x="3138863" y="3010528"/>
            <a:ext cx="3685" cy="27716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A65D580-7842-E23C-FDF4-BEDFD323E8C6}"/>
              </a:ext>
            </a:extLst>
          </p:cNvPr>
          <p:cNvSpPr/>
          <p:nvPr/>
        </p:nvSpPr>
        <p:spPr>
          <a:xfrm>
            <a:off x="4812579" y="2049439"/>
            <a:ext cx="1114416" cy="961088"/>
          </a:xfrm>
          <a:prstGeom prst="rect">
            <a:avLst/>
          </a:prstGeom>
          <a:solidFill>
            <a:schemeClr val="accent5">
              <a:lumMod val="40000"/>
              <a:lumOff val="6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dirty="0">
                <a:solidFill>
                  <a:schemeClr val="tx1"/>
                </a:solidFill>
              </a:rPr>
              <a:t>Build Models</a:t>
            </a:r>
          </a:p>
        </p:txBody>
      </p:sp>
      <p:cxnSp>
        <p:nvCxnSpPr>
          <p:cNvPr id="10" name="Straight Arrow Connector 9">
            <a:extLst>
              <a:ext uri="{FF2B5EF4-FFF2-40B4-BE49-F238E27FC236}">
                <a16:creationId xmlns:a16="http://schemas.microsoft.com/office/drawing/2014/main" id="{8A59B9B3-2446-C1ED-7622-498D1E56F522}"/>
              </a:ext>
            </a:extLst>
          </p:cNvPr>
          <p:cNvCxnSpPr>
            <a:cxnSpLocks/>
            <a:stCxn id="4" idx="3"/>
            <a:endCxn id="5" idx="1"/>
          </p:cNvCxnSpPr>
          <p:nvPr/>
        </p:nvCxnSpPr>
        <p:spPr>
          <a:xfrm>
            <a:off x="3812610" y="2529983"/>
            <a:ext cx="999969"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7D75DD06-8CDE-A88F-9F36-45E64E7A3283}"/>
              </a:ext>
            </a:extLst>
          </p:cNvPr>
          <p:cNvSpPr/>
          <p:nvPr/>
        </p:nvSpPr>
        <p:spPr>
          <a:xfrm>
            <a:off x="4599574" y="3313813"/>
            <a:ext cx="760471" cy="645360"/>
          </a:xfrm>
          <a:prstGeom prst="rect">
            <a:avLst/>
          </a:prstGeom>
          <a:solidFill>
            <a:schemeClr val="accent5">
              <a:lumMod val="40000"/>
              <a:lumOff val="60000"/>
            </a:schemeClr>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71" name="TextBox 70">
            <a:extLst>
              <a:ext uri="{FF2B5EF4-FFF2-40B4-BE49-F238E27FC236}">
                <a16:creationId xmlns:a16="http://schemas.microsoft.com/office/drawing/2014/main" id="{1586AAB2-820E-2644-4C19-06E5703FEAD9}"/>
              </a:ext>
            </a:extLst>
          </p:cNvPr>
          <p:cNvSpPr txBox="1"/>
          <p:nvPr/>
        </p:nvSpPr>
        <p:spPr>
          <a:xfrm>
            <a:off x="4326559" y="3993929"/>
            <a:ext cx="1194814" cy="502573"/>
          </a:xfrm>
          <a:prstGeom prst="rect">
            <a:avLst/>
          </a:prstGeom>
          <a:noFill/>
        </p:spPr>
        <p:txBody>
          <a:bodyPr wrap="none" rtlCol="0">
            <a:spAutoFit/>
          </a:bodyPr>
          <a:lstStyle/>
          <a:p>
            <a:pPr algn="ctr"/>
            <a:r>
              <a:rPr lang="en-US" sz="1333" dirty="0">
                <a:solidFill>
                  <a:schemeClr val="bg1"/>
                </a:solidFill>
              </a:rPr>
              <a:t>HARP</a:t>
            </a:r>
          </a:p>
          <a:p>
            <a:pPr algn="ctr"/>
            <a:r>
              <a:rPr lang="en-US" sz="1333" dirty="0">
                <a:solidFill>
                  <a:schemeClr val="bg1"/>
                </a:solidFill>
              </a:rPr>
              <a:t>Configurations</a:t>
            </a:r>
          </a:p>
        </p:txBody>
      </p:sp>
      <p:pic>
        <p:nvPicPr>
          <p:cNvPr id="64" name="Graphic 63" descr="Settings with solid fill">
            <a:extLst>
              <a:ext uri="{FF2B5EF4-FFF2-40B4-BE49-F238E27FC236}">
                <a16:creationId xmlns:a16="http://schemas.microsoft.com/office/drawing/2014/main" id="{E4CE364C-07D4-D7B6-E9C5-9768BBBCF84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56369" y="3383943"/>
            <a:ext cx="423079" cy="485372"/>
          </a:xfrm>
          <a:prstGeom prst="rect">
            <a:avLst/>
          </a:prstGeom>
        </p:spPr>
      </p:pic>
      <p:pic>
        <p:nvPicPr>
          <p:cNvPr id="66" name="Graphic 65" descr="Binary with solid fill">
            <a:extLst>
              <a:ext uri="{FF2B5EF4-FFF2-40B4-BE49-F238E27FC236}">
                <a16:creationId xmlns:a16="http://schemas.microsoft.com/office/drawing/2014/main" id="{5766655E-3B7C-AD86-0D1F-70E7C2F596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49067" y="3465272"/>
            <a:ext cx="455059" cy="522061"/>
          </a:xfrm>
          <a:prstGeom prst="rect">
            <a:avLst/>
          </a:prstGeom>
        </p:spPr>
      </p:pic>
      <p:pic>
        <p:nvPicPr>
          <p:cNvPr id="67" name="Graphic 66" descr="Binary with solid fill">
            <a:extLst>
              <a:ext uri="{FF2B5EF4-FFF2-40B4-BE49-F238E27FC236}">
                <a16:creationId xmlns:a16="http://schemas.microsoft.com/office/drawing/2014/main" id="{3F17B38B-1024-38AE-7674-0A3A258F6E8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02276" y="3438496"/>
            <a:ext cx="455059" cy="522061"/>
          </a:xfrm>
          <a:prstGeom prst="rect">
            <a:avLst/>
          </a:prstGeom>
        </p:spPr>
      </p:pic>
      <p:pic>
        <p:nvPicPr>
          <p:cNvPr id="68" name="Graphic 67" descr="Binary with solid fill">
            <a:extLst>
              <a:ext uri="{FF2B5EF4-FFF2-40B4-BE49-F238E27FC236}">
                <a16:creationId xmlns:a16="http://schemas.microsoft.com/office/drawing/2014/main" id="{859BE8DB-4317-C3E4-D3F0-C70D3A76682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29731" y="3916408"/>
            <a:ext cx="455059" cy="522061"/>
          </a:xfrm>
          <a:prstGeom prst="rect">
            <a:avLst/>
          </a:prstGeom>
        </p:spPr>
      </p:pic>
      <p:cxnSp>
        <p:nvCxnSpPr>
          <p:cNvPr id="72" name="Straight Arrow Connector 71">
            <a:extLst>
              <a:ext uri="{FF2B5EF4-FFF2-40B4-BE49-F238E27FC236}">
                <a16:creationId xmlns:a16="http://schemas.microsoft.com/office/drawing/2014/main" id="{9BB66A82-1393-EE13-FFF6-7A9C3E95D428}"/>
              </a:ext>
            </a:extLst>
          </p:cNvPr>
          <p:cNvCxnSpPr>
            <a:cxnSpLocks/>
            <a:stCxn id="70" idx="0"/>
            <a:endCxn id="5" idx="2"/>
          </p:cNvCxnSpPr>
          <p:nvPr/>
        </p:nvCxnSpPr>
        <p:spPr>
          <a:xfrm flipV="1">
            <a:off x="4979810" y="3010527"/>
            <a:ext cx="389977" cy="30328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DF2D8002-6224-B189-9B30-A82D64210839}"/>
              </a:ext>
            </a:extLst>
          </p:cNvPr>
          <p:cNvCxnSpPr>
            <a:cxnSpLocks/>
            <a:stCxn id="5" idx="2"/>
          </p:cNvCxnSpPr>
          <p:nvPr/>
        </p:nvCxnSpPr>
        <p:spPr>
          <a:xfrm>
            <a:off x="5369787" y="3010527"/>
            <a:ext cx="1034339" cy="36411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DCCC1827-77BF-1342-46D2-0AD8EA422707}"/>
              </a:ext>
            </a:extLst>
          </p:cNvPr>
          <p:cNvSpPr/>
          <p:nvPr/>
        </p:nvSpPr>
        <p:spPr>
          <a:xfrm>
            <a:off x="9006489" y="2201130"/>
            <a:ext cx="1938044" cy="947977"/>
          </a:xfrm>
          <a:prstGeom prst="rect">
            <a:avLst/>
          </a:prstGeom>
          <a:solidFill>
            <a:schemeClr val="accent5">
              <a:lumMod val="40000"/>
              <a:lumOff val="6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dirty="0">
                <a:solidFill>
                  <a:schemeClr val="tx1"/>
                </a:solidFill>
              </a:rPr>
              <a:t>Suggest Execution Configurations</a:t>
            </a:r>
          </a:p>
        </p:txBody>
      </p:sp>
      <p:sp>
        <p:nvSpPr>
          <p:cNvPr id="87" name="Oval 86">
            <a:extLst>
              <a:ext uri="{FF2B5EF4-FFF2-40B4-BE49-F238E27FC236}">
                <a16:creationId xmlns:a16="http://schemas.microsoft.com/office/drawing/2014/main" id="{7F605E00-170A-19F8-EA58-A7BAB24A7170}"/>
              </a:ext>
            </a:extLst>
          </p:cNvPr>
          <p:cNvSpPr/>
          <p:nvPr/>
        </p:nvSpPr>
        <p:spPr>
          <a:xfrm>
            <a:off x="9179640" y="3505460"/>
            <a:ext cx="1602961" cy="551024"/>
          </a:xfrm>
          <a:prstGeom prst="ellipse">
            <a:avLst/>
          </a:prstGeom>
          <a:solidFill>
            <a:schemeClr val="accent5">
              <a:lumMod val="40000"/>
              <a:lumOff val="6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b="1" dirty="0">
                <a:solidFill>
                  <a:schemeClr val="tx1"/>
                </a:solidFill>
              </a:rPr>
              <a:t>Stop</a:t>
            </a:r>
          </a:p>
        </p:txBody>
      </p:sp>
      <p:sp>
        <p:nvSpPr>
          <p:cNvPr id="92" name="Oval 91">
            <a:extLst>
              <a:ext uri="{FF2B5EF4-FFF2-40B4-BE49-F238E27FC236}">
                <a16:creationId xmlns:a16="http://schemas.microsoft.com/office/drawing/2014/main" id="{D0D0A262-8C64-277C-693C-027A2DFE599B}"/>
              </a:ext>
            </a:extLst>
          </p:cNvPr>
          <p:cNvSpPr/>
          <p:nvPr/>
        </p:nvSpPr>
        <p:spPr>
          <a:xfrm>
            <a:off x="9306872" y="1252376"/>
            <a:ext cx="1374553" cy="551024"/>
          </a:xfrm>
          <a:prstGeom prst="ellipse">
            <a:avLst/>
          </a:prstGeom>
          <a:solidFill>
            <a:schemeClr val="accent5">
              <a:lumMod val="40000"/>
              <a:lumOff val="6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b="1" dirty="0">
                <a:solidFill>
                  <a:schemeClr val="tx1"/>
                </a:solidFill>
              </a:rPr>
              <a:t>Start</a:t>
            </a:r>
          </a:p>
        </p:txBody>
      </p:sp>
      <p:cxnSp>
        <p:nvCxnSpPr>
          <p:cNvPr id="93" name="Straight Arrow Connector 92">
            <a:extLst>
              <a:ext uri="{FF2B5EF4-FFF2-40B4-BE49-F238E27FC236}">
                <a16:creationId xmlns:a16="http://schemas.microsoft.com/office/drawing/2014/main" id="{59B84990-98E6-EEAE-4935-33F6E50BFBC8}"/>
              </a:ext>
            </a:extLst>
          </p:cNvPr>
          <p:cNvCxnSpPr>
            <a:cxnSpLocks/>
            <a:stCxn id="92" idx="4"/>
            <a:endCxn id="86" idx="0"/>
          </p:cNvCxnSpPr>
          <p:nvPr/>
        </p:nvCxnSpPr>
        <p:spPr>
          <a:xfrm flipH="1">
            <a:off x="9975511" y="1803401"/>
            <a:ext cx="18637" cy="39772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27" name="Graphic 126" descr="Document with solid fill">
            <a:extLst>
              <a:ext uri="{FF2B5EF4-FFF2-40B4-BE49-F238E27FC236}">
                <a16:creationId xmlns:a16="http://schemas.microsoft.com/office/drawing/2014/main" id="{BC5A9656-A03D-F781-048E-3A593A2FAF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77914" y="2173755"/>
            <a:ext cx="528044" cy="424493"/>
          </a:xfrm>
          <a:prstGeom prst="rect">
            <a:avLst/>
          </a:prstGeom>
        </p:spPr>
      </p:pic>
      <p:sp>
        <p:nvSpPr>
          <p:cNvPr id="128" name="TextBox 127">
            <a:extLst>
              <a:ext uri="{FF2B5EF4-FFF2-40B4-BE49-F238E27FC236}">
                <a16:creationId xmlns:a16="http://schemas.microsoft.com/office/drawing/2014/main" id="{43DED524-F179-3A6A-637D-A519AB2686A6}"/>
              </a:ext>
            </a:extLst>
          </p:cNvPr>
          <p:cNvSpPr txBox="1"/>
          <p:nvPr/>
        </p:nvSpPr>
        <p:spPr>
          <a:xfrm>
            <a:off x="11004431" y="2712928"/>
            <a:ext cx="864339" cy="502573"/>
          </a:xfrm>
          <a:prstGeom prst="rect">
            <a:avLst/>
          </a:prstGeom>
          <a:noFill/>
        </p:spPr>
        <p:txBody>
          <a:bodyPr wrap="none" rtlCol="0">
            <a:spAutoFit/>
          </a:bodyPr>
          <a:lstStyle/>
          <a:p>
            <a:pPr algn="ctr"/>
            <a:r>
              <a:rPr lang="en-US" sz="1333" dirty="0">
                <a:solidFill>
                  <a:schemeClr val="bg1"/>
                </a:solidFill>
              </a:rPr>
              <a:t>End-point</a:t>
            </a:r>
          </a:p>
          <a:p>
            <a:pPr algn="ctr"/>
            <a:r>
              <a:rPr lang="en-US" sz="1333" dirty="0">
                <a:solidFill>
                  <a:schemeClr val="bg1"/>
                </a:solidFill>
              </a:rPr>
              <a:t>policies</a:t>
            </a:r>
          </a:p>
        </p:txBody>
      </p:sp>
      <p:sp>
        <p:nvSpPr>
          <p:cNvPr id="2" name="Rectangle 1">
            <a:extLst>
              <a:ext uri="{FF2B5EF4-FFF2-40B4-BE49-F238E27FC236}">
                <a16:creationId xmlns:a16="http://schemas.microsoft.com/office/drawing/2014/main" id="{9F5843AD-3A4E-FDEC-46F3-4D2610293C95}"/>
              </a:ext>
            </a:extLst>
          </p:cNvPr>
          <p:cNvSpPr/>
          <p:nvPr/>
        </p:nvSpPr>
        <p:spPr>
          <a:xfrm>
            <a:off x="1896534" y="1659467"/>
            <a:ext cx="5137764" cy="2871773"/>
          </a:xfrm>
          <a:prstGeom prst="rect">
            <a:avLst/>
          </a:prstGeom>
          <a:no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4D873A-CCE5-A2B6-7E5C-BE612FB36C6E}"/>
              </a:ext>
            </a:extLst>
          </p:cNvPr>
          <p:cNvSpPr/>
          <p:nvPr/>
        </p:nvSpPr>
        <p:spPr>
          <a:xfrm>
            <a:off x="8810933" y="2076076"/>
            <a:ext cx="3327167" cy="1219396"/>
          </a:xfrm>
          <a:prstGeom prst="rect">
            <a:avLst/>
          </a:prstGeom>
          <a:no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64D1CE9-4EF0-5F31-F1A3-19EA48EADE29}"/>
              </a:ext>
            </a:extLst>
          </p:cNvPr>
          <p:cNvSpPr txBox="1"/>
          <p:nvPr/>
        </p:nvSpPr>
        <p:spPr>
          <a:xfrm>
            <a:off x="906590" y="5469434"/>
            <a:ext cx="1938570" cy="646331"/>
          </a:xfrm>
          <a:prstGeom prst="rect">
            <a:avLst/>
          </a:prstGeom>
          <a:noFill/>
          <a:ln w="38100">
            <a:solidFill>
              <a:schemeClr val="bg1"/>
            </a:solidFill>
            <a:prstDash val="dash"/>
          </a:ln>
        </p:spPr>
        <p:txBody>
          <a:bodyPr wrap="square" rtlCol="0">
            <a:spAutoFit/>
          </a:bodyPr>
          <a:lstStyle/>
          <a:p>
            <a:pPr algn="ctr"/>
            <a:r>
              <a:rPr lang="en-US" dirty="0">
                <a:solidFill>
                  <a:schemeClr val="bg1"/>
                </a:solidFill>
              </a:rPr>
              <a:t>HARP Module – User end-point</a:t>
            </a:r>
          </a:p>
        </p:txBody>
      </p:sp>
      <p:sp>
        <p:nvSpPr>
          <p:cNvPr id="6" name="TextBox 5">
            <a:extLst>
              <a:ext uri="{FF2B5EF4-FFF2-40B4-BE49-F238E27FC236}">
                <a16:creationId xmlns:a16="http://schemas.microsoft.com/office/drawing/2014/main" id="{23AE3DE9-3152-99BB-D8EA-8916AF2AA062}"/>
              </a:ext>
            </a:extLst>
          </p:cNvPr>
          <p:cNvSpPr txBox="1"/>
          <p:nvPr/>
        </p:nvSpPr>
        <p:spPr>
          <a:xfrm>
            <a:off x="3412352" y="4809715"/>
            <a:ext cx="8151334" cy="1754326"/>
          </a:xfrm>
          <a:prstGeom prst="rect">
            <a:avLst/>
          </a:prstGeom>
          <a:noFill/>
        </p:spPr>
        <p:txBody>
          <a:bodyPr wrap="none" rtlCol="0">
            <a:spAutoFit/>
          </a:bodyPr>
          <a:lstStyle/>
          <a:p>
            <a:r>
              <a:rPr lang="en-US" dirty="0">
                <a:solidFill>
                  <a:schemeClr val="bg1"/>
                </a:solidFill>
              </a:rPr>
              <a:t>How do we execute the “generate data” phase?</a:t>
            </a:r>
          </a:p>
          <a:p>
            <a:pPr marL="285750" indent="-285750">
              <a:buFont typeface="Arial" panose="020B0604020202020204" pitchFamily="34" charset="0"/>
              <a:buChar char="•"/>
            </a:pPr>
            <a:r>
              <a:rPr lang="en-US" dirty="0">
                <a:solidFill>
                  <a:schemeClr val="bg1"/>
                </a:solidFill>
              </a:rPr>
              <a:t>Giving control to end user?</a:t>
            </a:r>
          </a:p>
          <a:p>
            <a:pPr marL="285750" indent="-285750">
              <a:buFont typeface="Arial" panose="020B0604020202020204" pitchFamily="34" charset="0"/>
              <a:buChar char="•"/>
            </a:pPr>
            <a:r>
              <a:rPr lang="en-US" dirty="0">
                <a:solidFill>
                  <a:schemeClr val="bg1"/>
                </a:solidFill>
              </a:rPr>
              <a:t>Creating new task-queues to execute the jobs?</a:t>
            </a:r>
          </a:p>
          <a:p>
            <a:pPr marL="285750" indent="-285750">
              <a:buFont typeface="Arial" panose="020B0604020202020204" pitchFamily="34" charset="0"/>
              <a:buChar char="•"/>
            </a:pPr>
            <a:r>
              <a:rPr lang="en-US" dirty="0">
                <a:solidFill>
                  <a:schemeClr val="bg1"/>
                </a:solidFill>
              </a:rPr>
              <a:t>How can end users keep the session alive without controlling the generate phase?</a:t>
            </a:r>
          </a:p>
          <a:p>
            <a:endParaRPr lang="en-US" dirty="0">
              <a:solidFill>
                <a:schemeClr val="bg1"/>
              </a:solidFill>
            </a:endParaRPr>
          </a:p>
          <a:p>
            <a:r>
              <a:rPr lang="en-US" dirty="0">
                <a:solidFill>
                  <a:schemeClr val="bg1"/>
                </a:solidFill>
              </a:rPr>
              <a:t>How to we share models if users have control over the “generate phase”?</a:t>
            </a:r>
          </a:p>
        </p:txBody>
      </p:sp>
    </p:spTree>
    <p:extLst>
      <p:ext uri="{BB962C8B-B14F-4D97-AF65-F5344CB8AC3E}">
        <p14:creationId xmlns:p14="http://schemas.microsoft.com/office/powerpoint/2010/main" val="3169651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be 5">
            <a:extLst>
              <a:ext uri="{FF2B5EF4-FFF2-40B4-BE49-F238E27FC236}">
                <a16:creationId xmlns:a16="http://schemas.microsoft.com/office/drawing/2014/main" id="{BA61B58C-FFB4-423B-F87D-25F56A3218B9}"/>
              </a:ext>
            </a:extLst>
          </p:cNvPr>
          <p:cNvSpPr/>
          <p:nvPr/>
        </p:nvSpPr>
        <p:spPr>
          <a:xfrm>
            <a:off x="5622716" y="266105"/>
            <a:ext cx="5131084" cy="2540131"/>
          </a:xfrm>
          <a:prstGeom prst="cube">
            <a:avLst>
              <a:gd name="adj" fmla="val 13481"/>
            </a:avLst>
          </a:prstGeom>
          <a:noFill/>
          <a:ln w="38100">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bg1"/>
              </a:solidFill>
            </a:endParaRPr>
          </a:p>
        </p:txBody>
      </p:sp>
      <p:sp>
        <p:nvSpPr>
          <p:cNvPr id="3" name="Oval 2">
            <a:extLst>
              <a:ext uri="{FF2B5EF4-FFF2-40B4-BE49-F238E27FC236}">
                <a16:creationId xmlns:a16="http://schemas.microsoft.com/office/drawing/2014/main" id="{2AA74149-D610-E40F-99D3-D836CCBB623F}"/>
              </a:ext>
            </a:extLst>
          </p:cNvPr>
          <p:cNvSpPr/>
          <p:nvPr/>
        </p:nvSpPr>
        <p:spPr>
          <a:xfrm>
            <a:off x="338256" y="3976769"/>
            <a:ext cx="824365" cy="624524"/>
          </a:xfrm>
          <a:prstGeom prst="ellipse">
            <a:avLst/>
          </a:prstGeom>
          <a:solidFill>
            <a:srgbClr val="0070C0"/>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Start</a:t>
            </a:r>
          </a:p>
        </p:txBody>
      </p:sp>
      <p:sp>
        <p:nvSpPr>
          <p:cNvPr id="12" name="Oval 11">
            <a:extLst>
              <a:ext uri="{FF2B5EF4-FFF2-40B4-BE49-F238E27FC236}">
                <a16:creationId xmlns:a16="http://schemas.microsoft.com/office/drawing/2014/main" id="{E6A9FF65-3E9B-32D5-09CD-75DA19207CC7}"/>
              </a:ext>
            </a:extLst>
          </p:cNvPr>
          <p:cNvSpPr/>
          <p:nvPr/>
        </p:nvSpPr>
        <p:spPr>
          <a:xfrm>
            <a:off x="7264798" y="4359809"/>
            <a:ext cx="908680" cy="551024"/>
          </a:xfrm>
          <a:prstGeom prst="ellipse">
            <a:avLst/>
          </a:prstGeom>
          <a:solidFill>
            <a:srgbClr val="0070C0"/>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Stop</a:t>
            </a:r>
          </a:p>
        </p:txBody>
      </p:sp>
      <p:cxnSp>
        <p:nvCxnSpPr>
          <p:cNvPr id="14" name="Straight Arrow Connector 13">
            <a:extLst>
              <a:ext uri="{FF2B5EF4-FFF2-40B4-BE49-F238E27FC236}">
                <a16:creationId xmlns:a16="http://schemas.microsoft.com/office/drawing/2014/main" id="{4308D39C-E995-506A-4067-6343535EC8BF}"/>
              </a:ext>
            </a:extLst>
          </p:cNvPr>
          <p:cNvCxnSpPr>
            <a:cxnSpLocks/>
            <a:stCxn id="86" idx="2"/>
            <a:endCxn id="87" idx="0"/>
          </p:cNvCxnSpPr>
          <p:nvPr/>
        </p:nvCxnSpPr>
        <p:spPr>
          <a:xfrm>
            <a:off x="10308512" y="5199633"/>
            <a:ext cx="15167" cy="221931"/>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12F041D-4219-3BB5-7CB4-DC613657B7C5}"/>
              </a:ext>
            </a:extLst>
          </p:cNvPr>
          <p:cNvCxnSpPr>
            <a:cxnSpLocks/>
            <a:stCxn id="50" idx="3"/>
            <a:endCxn id="12" idx="2"/>
          </p:cNvCxnSpPr>
          <p:nvPr/>
        </p:nvCxnSpPr>
        <p:spPr>
          <a:xfrm flipV="1">
            <a:off x="6439083" y="4635321"/>
            <a:ext cx="825715" cy="3303"/>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C8FBFE4-1897-A611-AF8F-1F5C1EF4CE83}"/>
              </a:ext>
            </a:extLst>
          </p:cNvPr>
          <p:cNvSpPr txBox="1"/>
          <p:nvPr/>
        </p:nvSpPr>
        <p:spPr>
          <a:xfrm>
            <a:off x="285599" y="321084"/>
            <a:ext cx="5312548" cy="523220"/>
          </a:xfrm>
          <a:prstGeom prst="rect">
            <a:avLst/>
          </a:prstGeom>
          <a:noFill/>
        </p:spPr>
        <p:txBody>
          <a:bodyPr wrap="square" rtlCol="0">
            <a:spAutoFit/>
          </a:bodyPr>
          <a:lstStyle/>
          <a:p>
            <a:r>
              <a:rPr lang="en-US" sz="2800" b="1" i="1" u="sng" dirty="0">
                <a:solidFill>
                  <a:schemeClr val="bg1"/>
                </a:solidFill>
              </a:rPr>
              <a:t>HARP with TAPIS – In progress</a:t>
            </a:r>
          </a:p>
        </p:txBody>
      </p:sp>
      <p:sp>
        <p:nvSpPr>
          <p:cNvPr id="78" name="TextBox 77">
            <a:extLst>
              <a:ext uri="{FF2B5EF4-FFF2-40B4-BE49-F238E27FC236}">
                <a16:creationId xmlns:a16="http://schemas.microsoft.com/office/drawing/2014/main" id="{088345BB-EC26-6213-A93F-E0A84E9FE515}"/>
              </a:ext>
            </a:extLst>
          </p:cNvPr>
          <p:cNvSpPr txBox="1"/>
          <p:nvPr/>
        </p:nvSpPr>
        <p:spPr>
          <a:xfrm>
            <a:off x="7462596" y="1384517"/>
            <a:ext cx="1330337" cy="276999"/>
          </a:xfrm>
          <a:prstGeom prst="rect">
            <a:avLst/>
          </a:prstGeom>
          <a:noFill/>
        </p:spPr>
        <p:txBody>
          <a:bodyPr wrap="square" rtlCol="0">
            <a:spAutoFit/>
          </a:bodyPr>
          <a:lstStyle/>
          <a:p>
            <a:pPr algn="ctr"/>
            <a:r>
              <a:rPr lang="en-US" sz="1200" dirty="0">
                <a:solidFill>
                  <a:schemeClr val="bg1"/>
                </a:solidFill>
              </a:rPr>
              <a:t>Predictive Models</a:t>
            </a:r>
          </a:p>
        </p:txBody>
      </p:sp>
      <p:sp>
        <p:nvSpPr>
          <p:cNvPr id="4" name="Rectangle 3">
            <a:extLst>
              <a:ext uri="{FF2B5EF4-FFF2-40B4-BE49-F238E27FC236}">
                <a16:creationId xmlns:a16="http://schemas.microsoft.com/office/drawing/2014/main" id="{2D9BDC86-A643-8259-F7E4-9C7951D55691}"/>
              </a:ext>
            </a:extLst>
          </p:cNvPr>
          <p:cNvSpPr/>
          <p:nvPr/>
        </p:nvSpPr>
        <p:spPr>
          <a:xfrm>
            <a:off x="2168209" y="4169859"/>
            <a:ext cx="1340123" cy="419244"/>
          </a:xfrm>
          <a:prstGeom prst="rect">
            <a:avLst/>
          </a:prstGeom>
          <a:solidFill>
            <a:srgbClr val="0070C0"/>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USER </a:t>
            </a:r>
          </a:p>
          <a:p>
            <a:pPr algn="ctr"/>
            <a:r>
              <a:rPr lang="en-US" sz="1400" dirty="0">
                <a:solidFill>
                  <a:schemeClr val="bg1"/>
                </a:solidFill>
              </a:rPr>
              <a:t>Application</a:t>
            </a:r>
          </a:p>
        </p:txBody>
      </p:sp>
      <p:cxnSp>
        <p:nvCxnSpPr>
          <p:cNvPr id="8" name="Straight Arrow Connector 7">
            <a:extLst>
              <a:ext uri="{FF2B5EF4-FFF2-40B4-BE49-F238E27FC236}">
                <a16:creationId xmlns:a16="http://schemas.microsoft.com/office/drawing/2014/main" id="{F2E48228-8036-4B5C-F6B8-93ED2CD15F91}"/>
              </a:ext>
            </a:extLst>
          </p:cNvPr>
          <p:cNvCxnSpPr>
            <a:cxnSpLocks/>
            <a:stCxn id="3" idx="6"/>
            <a:endCxn id="16" idx="1"/>
          </p:cNvCxnSpPr>
          <p:nvPr/>
        </p:nvCxnSpPr>
        <p:spPr>
          <a:xfrm flipV="1">
            <a:off x="1162621" y="4284065"/>
            <a:ext cx="691333" cy="4967"/>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6" name="Graphic 55" descr="Gears with solid fill">
            <a:extLst>
              <a:ext uri="{FF2B5EF4-FFF2-40B4-BE49-F238E27FC236}">
                <a16:creationId xmlns:a16="http://schemas.microsoft.com/office/drawing/2014/main" id="{4247A2F4-BF46-1D99-48C1-5C5E85DF03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414309">
            <a:off x="1995921" y="5034113"/>
            <a:ext cx="439312" cy="546477"/>
          </a:xfrm>
          <a:prstGeom prst="rect">
            <a:avLst/>
          </a:prstGeom>
          <a:effectLst/>
        </p:spPr>
      </p:pic>
      <p:pic>
        <p:nvPicPr>
          <p:cNvPr id="52" name="Graphic 51" descr="Database with solid fill">
            <a:extLst>
              <a:ext uri="{FF2B5EF4-FFF2-40B4-BE49-F238E27FC236}">
                <a16:creationId xmlns:a16="http://schemas.microsoft.com/office/drawing/2014/main" id="{87301DD8-1C59-9887-B2AF-66D75988B0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0772" y="5056713"/>
            <a:ext cx="528044" cy="424493"/>
          </a:xfrm>
          <a:prstGeom prst="rect">
            <a:avLst/>
          </a:prstGeom>
        </p:spPr>
      </p:pic>
      <p:pic>
        <p:nvPicPr>
          <p:cNvPr id="53" name="Graphic 52" descr="Document with solid fill">
            <a:extLst>
              <a:ext uri="{FF2B5EF4-FFF2-40B4-BE49-F238E27FC236}">
                <a16:creationId xmlns:a16="http://schemas.microsoft.com/office/drawing/2014/main" id="{83272CCB-8170-F2BB-F3AD-DD557F0DB9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85921" y="5064792"/>
            <a:ext cx="528044" cy="424493"/>
          </a:xfrm>
          <a:prstGeom prst="rect">
            <a:avLst/>
          </a:prstGeom>
        </p:spPr>
      </p:pic>
      <p:pic>
        <p:nvPicPr>
          <p:cNvPr id="46" name="Graphic 45" descr="User with solid fill">
            <a:extLst>
              <a:ext uri="{FF2B5EF4-FFF2-40B4-BE49-F238E27FC236}">
                <a16:creationId xmlns:a16="http://schemas.microsoft.com/office/drawing/2014/main" id="{99539FEC-3D10-0EC8-8ED1-BE04801107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38807" y="4237207"/>
            <a:ext cx="398441" cy="320307"/>
          </a:xfrm>
          <a:prstGeom prst="rect">
            <a:avLst/>
          </a:prstGeom>
        </p:spPr>
      </p:pic>
      <p:sp>
        <p:nvSpPr>
          <p:cNvPr id="48" name="TextBox 47">
            <a:extLst>
              <a:ext uri="{FF2B5EF4-FFF2-40B4-BE49-F238E27FC236}">
                <a16:creationId xmlns:a16="http://schemas.microsoft.com/office/drawing/2014/main" id="{0355F3C6-23D7-3F8A-CFD4-7E25FEBE60BE}"/>
              </a:ext>
            </a:extLst>
          </p:cNvPr>
          <p:cNvSpPr txBox="1"/>
          <p:nvPr/>
        </p:nvSpPr>
        <p:spPr>
          <a:xfrm>
            <a:off x="2012052" y="5657849"/>
            <a:ext cx="1645067" cy="461665"/>
          </a:xfrm>
          <a:prstGeom prst="rect">
            <a:avLst/>
          </a:prstGeom>
          <a:noFill/>
        </p:spPr>
        <p:txBody>
          <a:bodyPr wrap="none" rtlCol="0">
            <a:spAutoFit/>
          </a:bodyPr>
          <a:lstStyle/>
          <a:p>
            <a:pPr algn="ctr"/>
            <a:r>
              <a:rPr lang="en-US" sz="1200" dirty="0">
                <a:solidFill>
                  <a:schemeClr val="bg1"/>
                </a:solidFill>
              </a:rPr>
              <a:t>Application, Files &amp; </a:t>
            </a:r>
          </a:p>
          <a:p>
            <a:pPr algn="ctr"/>
            <a:r>
              <a:rPr lang="en-US" sz="1200" dirty="0">
                <a:solidFill>
                  <a:schemeClr val="bg1"/>
                </a:solidFill>
              </a:rPr>
              <a:t>Profiling Configurations</a:t>
            </a:r>
          </a:p>
        </p:txBody>
      </p:sp>
      <p:sp>
        <p:nvSpPr>
          <p:cNvPr id="59" name="Rectangle 58">
            <a:extLst>
              <a:ext uri="{FF2B5EF4-FFF2-40B4-BE49-F238E27FC236}">
                <a16:creationId xmlns:a16="http://schemas.microsoft.com/office/drawing/2014/main" id="{7815FC39-27B1-B913-9702-76B71778845D}"/>
              </a:ext>
            </a:extLst>
          </p:cNvPr>
          <p:cNvSpPr/>
          <p:nvPr/>
        </p:nvSpPr>
        <p:spPr>
          <a:xfrm>
            <a:off x="1943012" y="4951609"/>
            <a:ext cx="1758761" cy="645360"/>
          </a:xfrm>
          <a:prstGeom prst="rect">
            <a:avLst/>
          </a:prstGeom>
          <a:noFill/>
          <a:ln w="19050">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bg1"/>
              </a:solidFill>
            </a:endParaRPr>
          </a:p>
        </p:txBody>
      </p:sp>
      <p:cxnSp>
        <p:nvCxnSpPr>
          <p:cNvPr id="61" name="Straight Arrow Connector 60">
            <a:extLst>
              <a:ext uri="{FF2B5EF4-FFF2-40B4-BE49-F238E27FC236}">
                <a16:creationId xmlns:a16="http://schemas.microsoft.com/office/drawing/2014/main" id="{7D83EF17-A9D1-F66B-5A53-827F2B2DAC8B}"/>
              </a:ext>
            </a:extLst>
          </p:cNvPr>
          <p:cNvCxnSpPr>
            <a:cxnSpLocks/>
            <a:stCxn id="59" idx="0"/>
            <a:endCxn id="25" idx="2"/>
          </p:cNvCxnSpPr>
          <p:nvPr/>
        </p:nvCxnSpPr>
        <p:spPr>
          <a:xfrm flipH="1" flipV="1">
            <a:off x="2813040" y="4701873"/>
            <a:ext cx="9353" cy="249736"/>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A59B9B3-2446-C1ED-7622-498D1E56F522}"/>
              </a:ext>
            </a:extLst>
          </p:cNvPr>
          <p:cNvCxnSpPr>
            <a:cxnSpLocks/>
            <a:stCxn id="16" idx="3"/>
            <a:endCxn id="50" idx="1"/>
          </p:cNvCxnSpPr>
          <p:nvPr/>
        </p:nvCxnSpPr>
        <p:spPr>
          <a:xfrm>
            <a:off x="3797045" y="4284065"/>
            <a:ext cx="791855" cy="354559"/>
          </a:xfrm>
          <a:prstGeom prst="bentConnector3">
            <a:avLst>
              <a:gd name="adj1" fmla="val 50000"/>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6" name="Graphic 65" descr="Binary with solid fill">
            <a:extLst>
              <a:ext uri="{FF2B5EF4-FFF2-40B4-BE49-F238E27FC236}">
                <a16:creationId xmlns:a16="http://schemas.microsoft.com/office/drawing/2014/main" id="{5766655E-3B7C-AD86-0D1F-70E7C2F596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47653" y="1660985"/>
            <a:ext cx="455059" cy="522061"/>
          </a:xfrm>
          <a:prstGeom prst="rect">
            <a:avLst/>
          </a:prstGeom>
        </p:spPr>
      </p:pic>
      <p:pic>
        <p:nvPicPr>
          <p:cNvPr id="67" name="Graphic 66" descr="Binary with solid fill">
            <a:extLst>
              <a:ext uri="{FF2B5EF4-FFF2-40B4-BE49-F238E27FC236}">
                <a16:creationId xmlns:a16="http://schemas.microsoft.com/office/drawing/2014/main" id="{3F17B38B-1024-38AE-7674-0A3A258F6E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72781" y="1646266"/>
            <a:ext cx="455059" cy="522061"/>
          </a:xfrm>
          <a:prstGeom prst="rect">
            <a:avLst/>
          </a:prstGeom>
        </p:spPr>
      </p:pic>
      <p:pic>
        <p:nvPicPr>
          <p:cNvPr id="68" name="Graphic 67" descr="Binary with solid fill">
            <a:extLst>
              <a:ext uri="{FF2B5EF4-FFF2-40B4-BE49-F238E27FC236}">
                <a16:creationId xmlns:a16="http://schemas.microsoft.com/office/drawing/2014/main" id="{859BE8DB-4317-C3E4-D3F0-C70D3A7668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00235" y="2124178"/>
            <a:ext cx="455059" cy="522061"/>
          </a:xfrm>
          <a:prstGeom prst="rect">
            <a:avLst/>
          </a:prstGeom>
        </p:spPr>
      </p:pic>
      <p:cxnSp>
        <p:nvCxnSpPr>
          <p:cNvPr id="72" name="Straight Arrow Connector 71">
            <a:extLst>
              <a:ext uri="{FF2B5EF4-FFF2-40B4-BE49-F238E27FC236}">
                <a16:creationId xmlns:a16="http://schemas.microsoft.com/office/drawing/2014/main" id="{9BB66A82-1393-EE13-FFF6-7A9C3E95D428}"/>
              </a:ext>
            </a:extLst>
          </p:cNvPr>
          <p:cNvCxnSpPr>
            <a:cxnSpLocks/>
            <a:stCxn id="70" idx="0"/>
            <a:endCxn id="5" idx="2"/>
          </p:cNvCxnSpPr>
          <p:nvPr/>
        </p:nvCxnSpPr>
        <p:spPr>
          <a:xfrm flipV="1">
            <a:off x="5486842" y="4775787"/>
            <a:ext cx="0" cy="580751"/>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DCCC1827-77BF-1342-46D2-0AD8EA422707}"/>
              </a:ext>
            </a:extLst>
          </p:cNvPr>
          <p:cNvSpPr/>
          <p:nvPr/>
        </p:nvSpPr>
        <p:spPr>
          <a:xfrm>
            <a:off x="9622805" y="4251656"/>
            <a:ext cx="1371412" cy="947977"/>
          </a:xfrm>
          <a:prstGeom prst="rect">
            <a:avLst/>
          </a:prstGeom>
          <a:solidFill>
            <a:srgbClr val="0070C0"/>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Suggest Execution Configuration</a:t>
            </a:r>
          </a:p>
        </p:txBody>
      </p:sp>
      <p:sp>
        <p:nvSpPr>
          <p:cNvPr id="87" name="Oval 86">
            <a:extLst>
              <a:ext uri="{FF2B5EF4-FFF2-40B4-BE49-F238E27FC236}">
                <a16:creationId xmlns:a16="http://schemas.microsoft.com/office/drawing/2014/main" id="{7F605E00-170A-19F8-EA58-A7BAB24A7170}"/>
              </a:ext>
            </a:extLst>
          </p:cNvPr>
          <p:cNvSpPr/>
          <p:nvPr/>
        </p:nvSpPr>
        <p:spPr>
          <a:xfrm>
            <a:off x="9860580" y="5421563"/>
            <a:ext cx="926196" cy="551024"/>
          </a:xfrm>
          <a:prstGeom prst="ellipse">
            <a:avLst/>
          </a:prstGeom>
          <a:solidFill>
            <a:srgbClr val="0070C0"/>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Stop</a:t>
            </a:r>
          </a:p>
        </p:txBody>
      </p:sp>
      <p:sp>
        <p:nvSpPr>
          <p:cNvPr id="92" name="Oval 91">
            <a:extLst>
              <a:ext uri="{FF2B5EF4-FFF2-40B4-BE49-F238E27FC236}">
                <a16:creationId xmlns:a16="http://schemas.microsoft.com/office/drawing/2014/main" id="{D0D0A262-8C64-277C-693C-027A2DFE599B}"/>
              </a:ext>
            </a:extLst>
          </p:cNvPr>
          <p:cNvSpPr/>
          <p:nvPr/>
        </p:nvSpPr>
        <p:spPr>
          <a:xfrm>
            <a:off x="9834361" y="3422057"/>
            <a:ext cx="935475" cy="551024"/>
          </a:xfrm>
          <a:prstGeom prst="ellipse">
            <a:avLst/>
          </a:prstGeom>
          <a:solidFill>
            <a:srgbClr val="0070C0"/>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Start</a:t>
            </a:r>
          </a:p>
        </p:txBody>
      </p:sp>
      <p:cxnSp>
        <p:nvCxnSpPr>
          <p:cNvPr id="93" name="Straight Arrow Connector 92">
            <a:extLst>
              <a:ext uri="{FF2B5EF4-FFF2-40B4-BE49-F238E27FC236}">
                <a16:creationId xmlns:a16="http://schemas.microsoft.com/office/drawing/2014/main" id="{59B84990-98E6-EEAE-4935-33F6E50BFBC8}"/>
              </a:ext>
            </a:extLst>
          </p:cNvPr>
          <p:cNvCxnSpPr>
            <a:cxnSpLocks/>
            <a:stCxn id="92" idx="4"/>
            <a:endCxn id="86" idx="0"/>
          </p:cNvCxnSpPr>
          <p:nvPr/>
        </p:nvCxnSpPr>
        <p:spPr>
          <a:xfrm>
            <a:off x="10302098" y="3973081"/>
            <a:ext cx="6413" cy="278575"/>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E0EF19C-47BE-1D0F-9109-7159BBD08437}"/>
              </a:ext>
            </a:extLst>
          </p:cNvPr>
          <p:cNvSpPr/>
          <p:nvPr/>
        </p:nvSpPr>
        <p:spPr>
          <a:xfrm>
            <a:off x="6943720" y="62462"/>
            <a:ext cx="2890641" cy="352808"/>
          </a:xfrm>
          <a:prstGeom prst="rect">
            <a:avLst/>
          </a:prstGeom>
          <a:solidFill>
            <a:srgbClr val="0070C0"/>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HARP Server and Store</a:t>
            </a:r>
          </a:p>
        </p:txBody>
      </p:sp>
      <p:sp>
        <p:nvSpPr>
          <p:cNvPr id="7" name="Rectangle 6">
            <a:extLst>
              <a:ext uri="{FF2B5EF4-FFF2-40B4-BE49-F238E27FC236}">
                <a16:creationId xmlns:a16="http://schemas.microsoft.com/office/drawing/2014/main" id="{4A33401B-B1F7-E244-4ED0-5DA7959CADE0}"/>
              </a:ext>
            </a:extLst>
          </p:cNvPr>
          <p:cNvSpPr/>
          <p:nvPr/>
        </p:nvSpPr>
        <p:spPr>
          <a:xfrm>
            <a:off x="5858807" y="759078"/>
            <a:ext cx="2733577" cy="517024"/>
          </a:xfrm>
          <a:prstGeom prst="rect">
            <a:avLst/>
          </a:prstGeom>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Application folder structure with CSV Files and models</a:t>
            </a:r>
          </a:p>
        </p:txBody>
      </p:sp>
      <p:cxnSp>
        <p:nvCxnSpPr>
          <p:cNvPr id="9" name="Straight Arrow Connector 8">
            <a:extLst>
              <a:ext uri="{FF2B5EF4-FFF2-40B4-BE49-F238E27FC236}">
                <a16:creationId xmlns:a16="http://schemas.microsoft.com/office/drawing/2014/main" id="{B24BA8B5-015C-FAE2-1D02-1F490352028C}"/>
              </a:ext>
            </a:extLst>
          </p:cNvPr>
          <p:cNvCxnSpPr>
            <a:cxnSpLocks/>
            <a:stCxn id="38" idx="3"/>
            <a:endCxn id="6" idx="2"/>
          </p:cNvCxnSpPr>
          <p:nvPr/>
        </p:nvCxnSpPr>
        <p:spPr>
          <a:xfrm flipV="1">
            <a:off x="3525329" y="1707387"/>
            <a:ext cx="2097387" cy="1135392"/>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0F71C88-94F1-C7CC-4A04-685979560C05}"/>
              </a:ext>
            </a:extLst>
          </p:cNvPr>
          <p:cNvSpPr/>
          <p:nvPr/>
        </p:nvSpPr>
        <p:spPr>
          <a:xfrm>
            <a:off x="1853954" y="2462145"/>
            <a:ext cx="1943091" cy="3643840"/>
          </a:xfrm>
          <a:prstGeom prst="rect">
            <a:avLst/>
          </a:prstGeom>
          <a:noFill/>
          <a:ln w="28575">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bg1"/>
              </a:solidFill>
            </a:endParaRPr>
          </a:p>
        </p:txBody>
      </p:sp>
      <p:sp>
        <p:nvSpPr>
          <p:cNvPr id="17" name="Rectangle 16">
            <a:extLst>
              <a:ext uri="{FF2B5EF4-FFF2-40B4-BE49-F238E27FC236}">
                <a16:creationId xmlns:a16="http://schemas.microsoft.com/office/drawing/2014/main" id="{5DFAA41D-D2F1-9D92-DD1E-9161D8412F83}"/>
              </a:ext>
            </a:extLst>
          </p:cNvPr>
          <p:cNvSpPr/>
          <p:nvPr/>
        </p:nvSpPr>
        <p:spPr>
          <a:xfrm>
            <a:off x="2095543" y="2046457"/>
            <a:ext cx="1408377" cy="320971"/>
          </a:xfrm>
          <a:prstGeom prst="rect">
            <a:avLst/>
          </a:prstGeom>
          <a:solidFill>
            <a:srgbClr val="0070C0"/>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Generate Data</a:t>
            </a:r>
          </a:p>
        </p:txBody>
      </p:sp>
      <p:sp>
        <p:nvSpPr>
          <p:cNvPr id="24" name="Rectangle 23">
            <a:extLst>
              <a:ext uri="{FF2B5EF4-FFF2-40B4-BE49-F238E27FC236}">
                <a16:creationId xmlns:a16="http://schemas.microsoft.com/office/drawing/2014/main" id="{1FC796F1-A985-36EF-AB9D-4A1E61B9C9F2}"/>
              </a:ext>
            </a:extLst>
          </p:cNvPr>
          <p:cNvSpPr/>
          <p:nvPr/>
        </p:nvSpPr>
        <p:spPr>
          <a:xfrm>
            <a:off x="2163797" y="3594599"/>
            <a:ext cx="1340123" cy="419244"/>
          </a:xfrm>
          <a:prstGeom prst="rect">
            <a:avLst/>
          </a:prstGeom>
          <a:solidFill>
            <a:srgbClr val="0070C0"/>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HARP Image</a:t>
            </a:r>
          </a:p>
        </p:txBody>
      </p:sp>
      <p:sp>
        <p:nvSpPr>
          <p:cNvPr id="25" name="Rectangle 24">
            <a:extLst>
              <a:ext uri="{FF2B5EF4-FFF2-40B4-BE49-F238E27FC236}">
                <a16:creationId xmlns:a16="http://schemas.microsoft.com/office/drawing/2014/main" id="{7F735363-AF37-B2C0-16C1-55FB3B938B8A}"/>
              </a:ext>
            </a:extLst>
          </p:cNvPr>
          <p:cNvSpPr/>
          <p:nvPr/>
        </p:nvSpPr>
        <p:spPr>
          <a:xfrm>
            <a:off x="1996265" y="3467008"/>
            <a:ext cx="1633549" cy="1234865"/>
          </a:xfrm>
          <a:prstGeom prst="rect">
            <a:avLst/>
          </a:prstGeom>
          <a:noFill/>
          <a:ln w="28575">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bg1"/>
              </a:solidFill>
            </a:endParaRPr>
          </a:p>
        </p:txBody>
      </p:sp>
      <p:sp>
        <p:nvSpPr>
          <p:cNvPr id="37" name="TextBox 36">
            <a:extLst>
              <a:ext uri="{FF2B5EF4-FFF2-40B4-BE49-F238E27FC236}">
                <a16:creationId xmlns:a16="http://schemas.microsoft.com/office/drawing/2014/main" id="{065E6F72-C876-0361-C68E-20DC73C3C60E}"/>
              </a:ext>
            </a:extLst>
          </p:cNvPr>
          <p:cNvSpPr txBox="1"/>
          <p:nvPr/>
        </p:nvSpPr>
        <p:spPr>
          <a:xfrm>
            <a:off x="1917402" y="3065185"/>
            <a:ext cx="890500" cy="461665"/>
          </a:xfrm>
          <a:prstGeom prst="rect">
            <a:avLst/>
          </a:prstGeom>
          <a:noFill/>
        </p:spPr>
        <p:txBody>
          <a:bodyPr wrap="none" rtlCol="0">
            <a:spAutoFit/>
          </a:bodyPr>
          <a:lstStyle/>
          <a:p>
            <a:pPr algn="ctr"/>
            <a:r>
              <a:rPr lang="en-US" sz="1200" dirty="0">
                <a:solidFill>
                  <a:schemeClr val="bg1"/>
                </a:solidFill>
              </a:rPr>
              <a:t>Application</a:t>
            </a:r>
          </a:p>
          <a:p>
            <a:pPr algn="ctr"/>
            <a:r>
              <a:rPr lang="en-US" sz="1200" dirty="0">
                <a:solidFill>
                  <a:schemeClr val="bg1"/>
                </a:solidFill>
              </a:rPr>
              <a:t>Image</a:t>
            </a:r>
          </a:p>
        </p:txBody>
      </p:sp>
      <p:sp>
        <p:nvSpPr>
          <p:cNvPr id="38" name="Rectangle 37">
            <a:extLst>
              <a:ext uri="{FF2B5EF4-FFF2-40B4-BE49-F238E27FC236}">
                <a16:creationId xmlns:a16="http://schemas.microsoft.com/office/drawing/2014/main" id="{4EE37C80-41C6-A7E7-E772-D3A627FBA246}"/>
              </a:ext>
            </a:extLst>
          </p:cNvPr>
          <p:cNvSpPr/>
          <p:nvPr/>
        </p:nvSpPr>
        <p:spPr>
          <a:xfrm>
            <a:off x="2116952" y="2635747"/>
            <a:ext cx="1408377" cy="414065"/>
          </a:xfrm>
          <a:prstGeom prst="rect">
            <a:avLst/>
          </a:prstGeom>
          <a:solidFill>
            <a:srgbClr val="0070C0"/>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Save CSV to Server</a:t>
            </a:r>
          </a:p>
        </p:txBody>
      </p:sp>
      <p:cxnSp>
        <p:nvCxnSpPr>
          <p:cNvPr id="39" name="Straight Arrow Connector 38">
            <a:extLst>
              <a:ext uri="{FF2B5EF4-FFF2-40B4-BE49-F238E27FC236}">
                <a16:creationId xmlns:a16="http://schemas.microsoft.com/office/drawing/2014/main" id="{01DAAB53-8691-1D3D-B96D-77D639097C0D}"/>
              </a:ext>
            </a:extLst>
          </p:cNvPr>
          <p:cNvCxnSpPr>
            <a:cxnSpLocks/>
            <a:stCxn id="25" idx="0"/>
            <a:endCxn id="38" idx="2"/>
          </p:cNvCxnSpPr>
          <p:nvPr/>
        </p:nvCxnSpPr>
        <p:spPr>
          <a:xfrm flipV="1">
            <a:off x="2813040" y="3049812"/>
            <a:ext cx="8101" cy="417196"/>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3" name="Graphic 42" descr="User with solid fill">
            <a:extLst>
              <a:ext uri="{FF2B5EF4-FFF2-40B4-BE49-F238E27FC236}">
                <a16:creationId xmlns:a16="http://schemas.microsoft.com/office/drawing/2014/main" id="{21B6EB45-4946-2E71-6739-F6EB62A18BC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57085" y="1327094"/>
            <a:ext cx="534784" cy="429912"/>
          </a:xfrm>
          <a:prstGeom prst="rect">
            <a:avLst/>
          </a:prstGeom>
        </p:spPr>
      </p:pic>
      <p:sp>
        <p:nvSpPr>
          <p:cNvPr id="44" name="TextBox 43">
            <a:extLst>
              <a:ext uri="{FF2B5EF4-FFF2-40B4-BE49-F238E27FC236}">
                <a16:creationId xmlns:a16="http://schemas.microsoft.com/office/drawing/2014/main" id="{523C33B9-9C3E-655E-2960-9DFE09A21774}"/>
              </a:ext>
            </a:extLst>
          </p:cNvPr>
          <p:cNvSpPr txBox="1"/>
          <p:nvPr/>
        </p:nvSpPr>
        <p:spPr>
          <a:xfrm>
            <a:off x="1943012" y="937024"/>
            <a:ext cx="3282631" cy="1015663"/>
          </a:xfrm>
          <a:prstGeom prst="rect">
            <a:avLst/>
          </a:prstGeom>
          <a:noFill/>
        </p:spPr>
        <p:txBody>
          <a:bodyPr wrap="square" rtlCol="0">
            <a:spAutoFit/>
          </a:bodyPr>
          <a:lstStyle/>
          <a:p>
            <a:pPr marL="228594" indent="-228594">
              <a:buFont typeface="Arial" panose="020B0604020202020204" pitchFamily="34" charset="0"/>
              <a:buChar char="•"/>
            </a:pPr>
            <a:r>
              <a:rPr lang="en-US" sz="2000" dirty="0">
                <a:solidFill>
                  <a:schemeClr val="bg1"/>
                </a:solidFill>
              </a:rPr>
              <a:t>TAPIS User invokes this module</a:t>
            </a:r>
          </a:p>
          <a:p>
            <a:pPr marL="228594" indent="-228594">
              <a:buFont typeface="Arial" panose="020B0604020202020204" pitchFamily="34" charset="0"/>
              <a:buChar char="•"/>
            </a:pPr>
            <a:r>
              <a:rPr lang="en-US" sz="2000" dirty="0">
                <a:solidFill>
                  <a:schemeClr val="bg1"/>
                </a:solidFill>
              </a:rPr>
              <a:t>Runs as a container</a:t>
            </a:r>
          </a:p>
        </p:txBody>
      </p:sp>
      <p:sp>
        <p:nvSpPr>
          <p:cNvPr id="49" name="TextBox 48">
            <a:extLst>
              <a:ext uri="{FF2B5EF4-FFF2-40B4-BE49-F238E27FC236}">
                <a16:creationId xmlns:a16="http://schemas.microsoft.com/office/drawing/2014/main" id="{0D9B9DC6-DA6C-6936-140D-6620BA7296E9}"/>
              </a:ext>
            </a:extLst>
          </p:cNvPr>
          <p:cNvSpPr txBox="1"/>
          <p:nvPr/>
        </p:nvSpPr>
        <p:spPr>
          <a:xfrm rot="20030268">
            <a:off x="3866665" y="2063718"/>
            <a:ext cx="1211808" cy="276999"/>
          </a:xfrm>
          <a:prstGeom prst="rect">
            <a:avLst/>
          </a:prstGeom>
          <a:noFill/>
        </p:spPr>
        <p:txBody>
          <a:bodyPr wrap="square" rtlCol="0">
            <a:spAutoFit/>
          </a:bodyPr>
          <a:lstStyle/>
          <a:p>
            <a:r>
              <a:rPr lang="en-US" sz="1200" dirty="0">
                <a:solidFill>
                  <a:schemeClr val="bg1"/>
                </a:solidFill>
              </a:rPr>
              <a:t>HTTP API call</a:t>
            </a:r>
          </a:p>
        </p:txBody>
      </p:sp>
      <p:sp>
        <p:nvSpPr>
          <p:cNvPr id="5" name="Rectangle 4">
            <a:extLst>
              <a:ext uri="{FF2B5EF4-FFF2-40B4-BE49-F238E27FC236}">
                <a16:creationId xmlns:a16="http://schemas.microsoft.com/office/drawing/2014/main" id="{2A65D580-7842-E23C-FDF4-BEDFD323E8C6}"/>
              </a:ext>
            </a:extLst>
          </p:cNvPr>
          <p:cNvSpPr/>
          <p:nvPr/>
        </p:nvSpPr>
        <p:spPr>
          <a:xfrm>
            <a:off x="4929634" y="4365417"/>
            <a:ext cx="1114416" cy="410369"/>
          </a:xfrm>
          <a:prstGeom prst="rect">
            <a:avLst/>
          </a:prstGeom>
          <a:solidFill>
            <a:srgbClr val="0070C0"/>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Build Models</a:t>
            </a:r>
          </a:p>
        </p:txBody>
      </p:sp>
      <p:sp>
        <p:nvSpPr>
          <p:cNvPr id="70" name="Rectangle 69">
            <a:extLst>
              <a:ext uri="{FF2B5EF4-FFF2-40B4-BE49-F238E27FC236}">
                <a16:creationId xmlns:a16="http://schemas.microsoft.com/office/drawing/2014/main" id="{7D75DD06-8CDE-A88F-9F36-45E64E7A3283}"/>
              </a:ext>
            </a:extLst>
          </p:cNvPr>
          <p:cNvSpPr/>
          <p:nvPr/>
        </p:nvSpPr>
        <p:spPr>
          <a:xfrm>
            <a:off x="5188438" y="5356537"/>
            <a:ext cx="596808" cy="493741"/>
          </a:xfrm>
          <a:prstGeom prst="rect">
            <a:avLst/>
          </a:prstGeom>
          <a:noFill/>
          <a:ln w="19050">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bg1"/>
              </a:solidFill>
            </a:endParaRPr>
          </a:p>
        </p:txBody>
      </p:sp>
      <p:sp>
        <p:nvSpPr>
          <p:cNvPr id="71" name="TextBox 70">
            <a:extLst>
              <a:ext uri="{FF2B5EF4-FFF2-40B4-BE49-F238E27FC236}">
                <a16:creationId xmlns:a16="http://schemas.microsoft.com/office/drawing/2014/main" id="{1586AAB2-820E-2644-4C19-06E5703FEAD9}"/>
              </a:ext>
            </a:extLst>
          </p:cNvPr>
          <p:cNvSpPr txBox="1"/>
          <p:nvPr/>
        </p:nvSpPr>
        <p:spPr>
          <a:xfrm>
            <a:off x="4992208" y="5048587"/>
            <a:ext cx="1092928" cy="461665"/>
          </a:xfrm>
          <a:prstGeom prst="rect">
            <a:avLst/>
          </a:prstGeom>
          <a:noFill/>
        </p:spPr>
        <p:txBody>
          <a:bodyPr wrap="none" rtlCol="0">
            <a:spAutoFit/>
          </a:bodyPr>
          <a:lstStyle/>
          <a:p>
            <a:pPr algn="ctr"/>
            <a:r>
              <a:rPr lang="en-US" sz="1200" dirty="0">
                <a:solidFill>
                  <a:schemeClr val="bg1"/>
                </a:solidFill>
              </a:rPr>
              <a:t>HARP</a:t>
            </a:r>
          </a:p>
          <a:p>
            <a:pPr algn="ctr"/>
            <a:r>
              <a:rPr lang="en-US" sz="1200" dirty="0">
                <a:solidFill>
                  <a:schemeClr val="bg1"/>
                </a:solidFill>
              </a:rPr>
              <a:t>Configurations</a:t>
            </a:r>
          </a:p>
        </p:txBody>
      </p:sp>
      <p:pic>
        <p:nvPicPr>
          <p:cNvPr id="64" name="Graphic 63" descr="Settings with solid fill">
            <a:extLst>
              <a:ext uri="{FF2B5EF4-FFF2-40B4-BE49-F238E27FC236}">
                <a16:creationId xmlns:a16="http://schemas.microsoft.com/office/drawing/2014/main" id="{E4CE364C-07D4-D7B6-E9C5-9768BBBCF84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327132" y="5411421"/>
            <a:ext cx="423079" cy="485372"/>
          </a:xfrm>
          <a:prstGeom prst="rect">
            <a:avLst/>
          </a:prstGeom>
        </p:spPr>
      </p:pic>
      <p:sp>
        <p:nvSpPr>
          <p:cNvPr id="50" name="Rectangle 49">
            <a:extLst>
              <a:ext uri="{FF2B5EF4-FFF2-40B4-BE49-F238E27FC236}">
                <a16:creationId xmlns:a16="http://schemas.microsoft.com/office/drawing/2014/main" id="{9254F5DC-C39C-9A63-E272-E8AB131AE9CE}"/>
              </a:ext>
            </a:extLst>
          </p:cNvPr>
          <p:cNvSpPr/>
          <p:nvPr/>
        </p:nvSpPr>
        <p:spPr>
          <a:xfrm>
            <a:off x="4588900" y="3247498"/>
            <a:ext cx="1850184" cy="2782253"/>
          </a:xfrm>
          <a:prstGeom prst="rect">
            <a:avLst/>
          </a:prstGeom>
          <a:noFill/>
          <a:ln w="28575">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bg1"/>
              </a:solidFill>
            </a:endParaRPr>
          </a:p>
        </p:txBody>
      </p:sp>
      <p:sp>
        <p:nvSpPr>
          <p:cNvPr id="117" name="Rectangle 116">
            <a:extLst>
              <a:ext uri="{FF2B5EF4-FFF2-40B4-BE49-F238E27FC236}">
                <a16:creationId xmlns:a16="http://schemas.microsoft.com/office/drawing/2014/main" id="{F8E51F5E-1899-15AC-FE8B-D7E3A0F08D8B}"/>
              </a:ext>
            </a:extLst>
          </p:cNvPr>
          <p:cNvSpPr/>
          <p:nvPr/>
        </p:nvSpPr>
        <p:spPr>
          <a:xfrm>
            <a:off x="4921526" y="3467008"/>
            <a:ext cx="1114416" cy="410369"/>
          </a:xfrm>
          <a:prstGeom prst="rect">
            <a:avLst/>
          </a:prstGeom>
          <a:solidFill>
            <a:srgbClr val="0070C0"/>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Save The Models</a:t>
            </a:r>
          </a:p>
        </p:txBody>
      </p:sp>
      <p:sp>
        <p:nvSpPr>
          <p:cNvPr id="122" name="Rectangle 121">
            <a:extLst>
              <a:ext uri="{FF2B5EF4-FFF2-40B4-BE49-F238E27FC236}">
                <a16:creationId xmlns:a16="http://schemas.microsoft.com/office/drawing/2014/main" id="{C6B3FBBB-3BC0-42AD-6EEB-B211E0C5E230}"/>
              </a:ext>
            </a:extLst>
          </p:cNvPr>
          <p:cNvSpPr/>
          <p:nvPr/>
        </p:nvSpPr>
        <p:spPr>
          <a:xfrm>
            <a:off x="4346810" y="3062455"/>
            <a:ext cx="2389257" cy="3197497"/>
          </a:xfrm>
          <a:prstGeom prst="rect">
            <a:avLst/>
          </a:prstGeom>
          <a:noFill/>
          <a:ln w="28575">
            <a:solidFill>
              <a:schemeClr val="bg1">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bg1"/>
              </a:solidFill>
            </a:endParaRPr>
          </a:p>
        </p:txBody>
      </p:sp>
      <p:sp>
        <p:nvSpPr>
          <p:cNvPr id="144" name="TextBox 143">
            <a:extLst>
              <a:ext uri="{FF2B5EF4-FFF2-40B4-BE49-F238E27FC236}">
                <a16:creationId xmlns:a16="http://schemas.microsoft.com/office/drawing/2014/main" id="{4B57A8B1-C442-C7D1-ED8F-9CCC147330C7}"/>
              </a:ext>
            </a:extLst>
          </p:cNvPr>
          <p:cNvSpPr txBox="1"/>
          <p:nvPr/>
        </p:nvSpPr>
        <p:spPr>
          <a:xfrm>
            <a:off x="8894033" y="832978"/>
            <a:ext cx="1092928" cy="461665"/>
          </a:xfrm>
          <a:prstGeom prst="rect">
            <a:avLst/>
          </a:prstGeom>
          <a:noFill/>
        </p:spPr>
        <p:txBody>
          <a:bodyPr wrap="none" rtlCol="0">
            <a:spAutoFit/>
          </a:bodyPr>
          <a:lstStyle/>
          <a:p>
            <a:pPr algn="ctr"/>
            <a:r>
              <a:rPr lang="en-US" sz="1200" dirty="0">
                <a:solidFill>
                  <a:schemeClr val="bg1"/>
                </a:solidFill>
              </a:rPr>
              <a:t>HARP</a:t>
            </a:r>
          </a:p>
          <a:p>
            <a:pPr algn="ctr"/>
            <a:r>
              <a:rPr lang="en-US" sz="1200" dirty="0">
                <a:solidFill>
                  <a:schemeClr val="bg1"/>
                </a:solidFill>
              </a:rPr>
              <a:t>Configurations</a:t>
            </a:r>
          </a:p>
        </p:txBody>
      </p:sp>
      <p:pic>
        <p:nvPicPr>
          <p:cNvPr id="145" name="Graphic 144" descr="Settings with solid fill">
            <a:extLst>
              <a:ext uri="{FF2B5EF4-FFF2-40B4-BE49-F238E27FC236}">
                <a16:creationId xmlns:a16="http://schemas.microsoft.com/office/drawing/2014/main" id="{FDF5F485-F335-AAAD-6F65-F3782A55FE9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908079" y="799011"/>
            <a:ext cx="423079" cy="485372"/>
          </a:xfrm>
          <a:prstGeom prst="rect">
            <a:avLst/>
          </a:prstGeom>
        </p:spPr>
      </p:pic>
      <p:sp>
        <p:nvSpPr>
          <p:cNvPr id="172" name="Rectangle 171">
            <a:extLst>
              <a:ext uri="{FF2B5EF4-FFF2-40B4-BE49-F238E27FC236}">
                <a16:creationId xmlns:a16="http://schemas.microsoft.com/office/drawing/2014/main" id="{4D7E3741-B61C-736B-EC99-491308F22FDE}"/>
              </a:ext>
            </a:extLst>
          </p:cNvPr>
          <p:cNvSpPr/>
          <p:nvPr/>
        </p:nvSpPr>
        <p:spPr>
          <a:xfrm>
            <a:off x="4317893" y="2564328"/>
            <a:ext cx="1114416" cy="410369"/>
          </a:xfrm>
          <a:prstGeom prst="rect">
            <a:avLst/>
          </a:prstGeom>
          <a:solidFill>
            <a:srgbClr val="0070C0"/>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Build Models</a:t>
            </a:r>
          </a:p>
        </p:txBody>
      </p:sp>
      <p:sp>
        <p:nvSpPr>
          <p:cNvPr id="173" name="Rectangle 172">
            <a:extLst>
              <a:ext uri="{FF2B5EF4-FFF2-40B4-BE49-F238E27FC236}">
                <a16:creationId xmlns:a16="http://schemas.microsoft.com/office/drawing/2014/main" id="{018335A7-38A9-597A-F85E-F048B7D96522}"/>
              </a:ext>
            </a:extLst>
          </p:cNvPr>
          <p:cNvSpPr/>
          <p:nvPr/>
        </p:nvSpPr>
        <p:spPr>
          <a:xfrm>
            <a:off x="9388834" y="6124083"/>
            <a:ext cx="1884648" cy="410369"/>
          </a:xfrm>
          <a:prstGeom prst="rect">
            <a:avLst/>
          </a:prstGeom>
          <a:solidFill>
            <a:srgbClr val="0070C0"/>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Predict Walltime and System configurations</a:t>
            </a:r>
          </a:p>
        </p:txBody>
      </p:sp>
      <p:grpSp>
        <p:nvGrpSpPr>
          <p:cNvPr id="96" name="Group 95">
            <a:extLst>
              <a:ext uri="{FF2B5EF4-FFF2-40B4-BE49-F238E27FC236}">
                <a16:creationId xmlns:a16="http://schemas.microsoft.com/office/drawing/2014/main" id="{D1EA56D7-5F8A-FFE1-E872-B7946CD93D3A}"/>
              </a:ext>
            </a:extLst>
          </p:cNvPr>
          <p:cNvGrpSpPr/>
          <p:nvPr/>
        </p:nvGrpSpPr>
        <p:grpSpPr>
          <a:xfrm>
            <a:off x="5852184" y="1454359"/>
            <a:ext cx="1046231" cy="1264343"/>
            <a:chOff x="4517725" y="1709100"/>
            <a:chExt cx="784673" cy="948257"/>
          </a:xfrm>
        </p:grpSpPr>
        <p:pic>
          <p:nvPicPr>
            <p:cNvPr id="55" name="Graphic 54" descr="Open folder with solid fill">
              <a:extLst>
                <a:ext uri="{FF2B5EF4-FFF2-40B4-BE49-F238E27FC236}">
                  <a16:creationId xmlns:a16="http://schemas.microsoft.com/office/drawing/2014/main" id="{F53D37B9-A590-6DA0-6AE3-E62B7B33662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517725" y="1709100"/>
              <a:ext cx="300667" cy="300667"/>
            </a:xfrm>
            <a:prstGeom prst="rect">
              <a:avLst/>
            </a:prstGeom>
          </p:spPr>
        </p:pic>
        <p:pic>
          <p:nvPicPr>
            <p:cNvPr id="58" name="Graphic 57" descr="Document with solid fill">
              <a:extLst>
                <a:ext uri="{FF2B5EF4-FFF2-40B4-BE49-F238E27FC236}">
                  <a16:creationId xmlns:a16="http://schemas.microsoft.com/office/drawing/2014/main" id="{A4A58DA2-4A57-8F45-20BB-CDE882CC511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891800" y="2124678"/>
              <a:ext cx="300667" cy="300667"/>
            </a:xfrm>
            <a:prstGeom prst="rect">
              <a:avLst/>
            </a:prstGeom>
          </p:spPr>
        </p:pic>
        <p:pic>
          <p:nvPicPr>
            <p:cNvPr id="60" name="Graphic 59" descr="Open folder with solid fill">
              <a:extLst>
                <a:ext uri="{FF2B5EF4-FFF2-40B4-BE49-F238E27FC236}">
                  <a16:creationId xmlns:a16="http://schemas.microsoft.com/office/drawing/2014/main" id="{52805047-9589-B4CA-31DD-433BF35464B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682219" y="1896278"/>
              <a:ext cx="300667" cy="300667"/>
            </a:xfrm>
            <a:prstGeom prst="rect">
              <a:avLst/>
            </a:prstGeom>
          </p:spPr>
        </p:pic>
        <p:pic>
          <p:nvPicPr>
            <p:cNvPr id="63" name="Graphic 62" descr="Document with solid fill">
              <a:extLst>
                <a:ext uri="{FF2B5EF4-FFF2-40B4-BE49-F238E27FC236}">
                  <a16:creationId xmlns:a16="http://schemas.microsoft.com/office/drawing/2014/main" id="{CAFE97CD-7FA0-4875-6A49-F7E1F4F7015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001731" y="2171367"/>
              <a:ext cx="300667" cy="300667"/>
            </a:xfrm>
            <a:prstGeom prst="rect">
              <a:avLst/>
            </a:prstGeom>
          </p:spPr>
        </p:pic>
        <p:pic>
          <p:nvPicPr>
            <p:cNvPr id="69" name="Graphic 68" descr="Folder with solid fill">
              <a:extLst>
                <a:ext uri="{FF2B5EF4-FFF2-40B4-BE49-F238E27FC236}">
                  <a16:creationId xmlns:a16="http://schemas.microsoft.com/office/drawing/2014/main" id="{50159D77-1315-7B74-FCDD-D16BD2CA0C2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668058" y="2336818"/>
              <a:ext cx="320539" cy="320539"/>
            </a:xfrm>
            <a:prstGeom prst="rect">
              <a:avLst/>
            </a:prstGeom>
          </p:spPr>
        </p:pic>
        <p:cxnSp>
          <p:nvCxnSpPr>
            <p:cNvPr id="77" name="Straight Connector 76">
              <a:extLst>
                <a:ext uri="{FF2B5EF4-FFF2-40B4-BE49-F238E27FC236}">
                  <a16:creationId xmlns:a16="http://schemas.microsoft.com/office/drawing/2014/main" id="{D80D310E-B6FF-AA52-770B-694AEB9616D2}"/>
                </a:ext>
              </a:extLst>
            </p:cNvPr>
            <p:cNvCxnSpPr>
              <a:cxnSpLocks/>
            </p:cNvCxnSpPr>
            <p:nvPr/>
          </p:nvCxnSpPr>
          <p:spPr>
            <a:xfrm>
              <a:off x="4616307" y="1980566"/>
              <a:ext cx="9741" cy="626727"/>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80" name="Straight Connector 79">
              <a:extLst>
                <a:ext uri="{FF2B5EF4-FFF2-40B4-BE49-F238E27FC236}">
                  <a16:creationId xmlns:a16="http://schemas.microsoft.com/office/drawing/2014/main" id="{ACA79F90-F1AF-13D9-58B9-E10156529F8A}"/>
                </a:ext>
              </a:extLst>
            </p:cNvPr>
            <p:cNvCxnSpPr>
              <a:cxnSpLocks/>
              <a:endCxn id="69" idx="0"/>
            </p:cNvCxnSpPr>
            <p:nvPr/>
          </p:nvCxnSpPr>
          <p:spPr>
            <a:xfrm>
              <a:off x="4828327" y="2154451"/>
              <a:ext cx="1" cy="182367"/>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85" name="Straight Connector 84">
              <a:extLst>
                <a:ext uri="{FF2B5EF4-FFF2-40B4-BE49-F238E27FC236}">
                  <a16:creationId xmlns:a16="http://schemas.microsoft.com/office/drawing/2014/main" id="{28E15521-2A7F-7870-7BC0-72B3BE8E9F9B}"/>
                </a:ext>
              </a:extLst>
            </p:cNvPr>
            <p:cNvCxnSpPr>
              <a:cxnSpLocks/>
            </p:cNvCxnSpPr>
            <p:nvPr/>
          </p:nvCxnSpPr>
          <p:spPr>
            <a:xfrm>
              <a:off x="4828327" y="2246582"/>
              <a:ext cx="98393"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91" name="Straight Connector 90">
              <a:extLst>
                <a:ext uri="{FF2B5EF4-FFF2-40B4-BE49-F238E27FC236}">
                  <a16:creationId xmlns:a16="http://schemas.microsoft.com/office/drawing/2014/main" id="{2811C921-A75F-D319-6ECF-1BD5591389A4}"/>
                </a:ext>
              </a:extLst>
            </p:cNvPr>
            <p:cNvCxnSpPr>
              <a:cxnSpLocks/>
            </p:cNvCxnSpPr>
            <p:nvPr/>
          </p:nvCxnSpPr>
          <p:spPr>
            <a:xfrm>
              <a:off x="4626048" y="2062052"/>
              <a:ext cx="98393"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94" name="Straight Connector 93">
              <a:extLst>
                <a:ext uri="{FF2B5EF4-FFF2-40B4-BE49-F238E27FC236}">
                  <a16:creationId xmlns:a16="http://schemas.microsoft.com/office/drawing/2014/main" id="{2BD7FFDA-D1F0-F5FF-8E8F-758A7E975E8E}"/>
                </a:ext>
              </a:extLst>
            </p:cNvPr>
            <p:cNvCxnSpPr>
              <a:cxnSpLocks/>
            </p:cNvCxnSpPr>
            <p:nvPr/>
          </p:nvCxnSpPr>
          <p:spPr>
            <a:xfrm>
              <a:off x="4618861" y="2497087"/>
              <a:ext cx="98393"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grpSp>
      <p:sp>
        <p:nvSpPr>
          <p:cNvPr id="97" name="TextBox 96">
            <a:extLst>
              <a:ext uri="{FF2B5EF4-FFF2-40B4-BE49-F238E27FC236}">
                <a16:creationId xmlns:a16="http://schemas.microsoft.com/office/drawing/2014/main" id="{D8467CA8-DDD2-E454-0F1D-CA0317A5929D}"/>
              </a:ext>
            </a:extLst>
          </p:cNvPr>
          <p:cNvSpPr txBox="1"/>
          <p:nvPr/>
        </p:nvSpPr>
        <p:spPr>
          <a:xfrm>
            <a:off x="6429408" y="1714127"/>
            <a:ext cx="1176231" cy="276999"/>
          </a:xfrm>
          <a:prstGeom prst="rect">
            <a:avLst/>
          </a:prstGeom>
          <a:noFill/>
        </p:spPr>
        <p:txBody>
          <a:bodyPr wrap="square" rtlCol="0">
            <a:spAutoFit/>
          </a:bodyPr>
          <a:lstStyle/>
          <a:p>
            <a:r>
              <a:rPr lang="en-US" sz="1200" dirty="0">
                <a:solidFill>
                  <a:schemeClr val="bg1"/>
                </a:solidFill>
              </a:rPr>
              <a:t>CSV Files</a:t>
            </a:r>
          </a:p>
        </p:txBody>
      </p:sp>
      <p:cxnSp>
        <p:nvCxnSpPr>
          <p:cNvPr id="119" name="Straight Arrow Connector 118">
            <a:extLst>
              <a:ext uri="{FF2B5EF4-FFF2-40B4-BE49-F238E27FC236}">
                <a16:creationId xmlns:a16="http://schemas.microsoft.com/office/drawing/2014/main" id="{CBF6A5AF-F5B2-E988-B22F-C2D76DE724F6}"/>
              </a:ext>
            </a:extLst>
          </p:cNvPr>
          <p:cNvCxnSpPr>
            <a:cxnSpLocks/>
            <a:stCxn id="5" idx="0"/>
            <a:endCxn id="117" idx="2"/>
          </p:cNvCxnSpPr>
          <p:nvPr/>
        </p:nvCxnSpPr>
        <p:spPr>
          <a:xfrm flipH="1" flipV="1">
            <a:off x="5478735" y="3877377"/>
            <a:ext cx="8108" cy="488040"/>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4F09558F-067F-71BA-071D-CD901013FB14}"/>
              </a:ext>
            </a:extLst>
          </p:cNvPr>
          <p:cNvCxnSpPr>
            <a:cxnSpLocks/>
            <a:stCxn id="6" idx="3"/>
            <a:endCxn id="5" idx="3"/>
          </p:cNvCxnSpPr>
          <p:nvPr/>
        </p:nvCxnSpPr>
        <p:spPr>
          <a:xfrm flipH="1">
            <a:off x="6044050" y="2806236"/>
            <a:ext cx="1972989" cy="1764367"/>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C66648CC-B416-94E7-7D52-753C34263C7C}"/>
              </a:ext>
            </a:extLst>
          </p:cNvPr>
          <p:cNvSpPr txBox="1"/>
          <p:nvPr/>
        </p:nvSpPr>
        <p:spPr>
          <a:xfrm rot="19238272">
            <a:off x="6281748" y="3634194"/>
            <a:ext cx="1966100" cy="276999"/>
          </a:xfrm>
          <a:prstGeom prst="rect">
            <a:avLst/>
          </a:prstGeom>
          <a:noFill/>
        </p:spPr>
        <p:txBody>
          <a:bodyPr wrap="square" rtlCol="0">
            <a:spAutoFit/>
          </a:bodyPr>
          <a:lstStyle/>
          <a:p>
            <a:r>
              <a:rPr lang="en-US" sz="1200" dirty="0">
                <a:solidFill>
                  <a:schemeClr val="bg1"/>
                </a:solidFill>
              </a:rPr>
              <a:t>HTTP API call to fetch csv</a:t>
            </a:r>
          </a:p>
        </p:txBody>
      </p:sp>
      <p:cxnSp>
        <p:nvCxnSpPr>
          <p:cNvPr id="136" name="Straight Arrow Connector 135">
            <a:extLst>
              <a:ext uri="{FF2B5EF4-FFF2-40B4-BE49-F238E27FC236}">
                <a16:creationId xmlns:a16="http://schemas.microsoft.com/office/drawing/2014/main" id="{B427C495-A9D2-DF53-F769-8B8B638C7525}"/>
              </a:ext>
            </a:extLst>
          </p:cNvPr>
          <p:cNvCxnSpPr>
            <a:cxnSpLocks/>
            <a:stCxn id="117" idx="3"/>
            <a:endCxn id="6" idx="3"/>
          </p:cNvCxnSpPr>
          <p:nvPr/>
        </p:nvCxnSpPr>
        <p:spPr>
          <a:xfrm flipV="1">
            <a:off x="6035943" y="2806236"/>
            <a:ext cx="1981097" cy="865957"/>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EECE92FE-8719-4979-5CE9-DBCA8B37CB56}"/>
              </a:ext>
            </a:extLst>
          </p:cNvPr>
          <p:cNvSpPr txBox="1"/>
          <p:nvPr/>
        </p:nvSpPr>
        <p:spPr>
          <a:xfrm rot="20473407">
            <a:off x="6212685" y="2988582"/>
            <a:ext cx="1150797" cy="276999"/>
          </a:xfrm>
          <a:prstGeom prst="rect">
            <a:avLst/>
          </a:prstGeom>
          <a:noFill/>
        </p:spPr>
        <p:txBody>
          <a:bodyPr wrap="square" rtlCol="0">
            <a:spAutoFit/>
          </a:bodyPr>
          <a:lstStyle/>
          <a:p>
            <a:r>
              <a:rPr lang="en-US" sz="1200" dirty="0">
                <a:solidFill>
                  <a:schemeClr val="bg1"/>
                </a:solidFill>
              </a:rPr>
              <a:t>HTTP API call</a:t>
            </a:r>
          </a:p>
        </p:txBody>
      </p:sp>
      <p:sp>
        <p:nvSpPr>
          <p:cNvPr id="140" name="TextBox 139">
            <a:extLst>
              <a:ext uri="{FF2B5EF4-FFF2-40B4-BE49-F238E27FC236}">
                <a16:creationId xmlns:a16="http://schemas.microsoft.com/office/drawing/2014/main" id="{71A076E9-7035-AAF1-BA4C-460C91CBDA07}"/>
              </a:ext>
            </a:extLst>
          </p:cNvPr>
          <p:cNvSpPr txBox="1"/>
          <p:nvPr/>
        </p:nvSpPr>
        <p:spPr>
          <a:xfrm>
            <a:off x="6704818" y="5116347"/>
            <a:ext cx="2018809" cy="1384995"/>
          </a:xfrm>
          <a:prstGeom prst="rect">
            <a:avLst/>
          </a:prstGeom>
          <a:noFill/>
        </p:spPr>
        <p:txBody>
          <a:bodyPr wrap="square" rtlCol="0">
            <a:spAutoFit/>
          </a:bodyPr>
          <a:lstStyle/>
          <a:p>
            <a:r>
              <a:rPr lang="en-US" sz="1400" i="1" dirty="0">
                <a:solidFill>
                  <a:schemeClr val="bg1"/>
                </a:solidFill>
              </a:rPr>
              <a:t>Lightweight Module- we could set a trigger or a schedule to build models in the server [future]. For now, this is a manually triggered endpoint. </a:t>
            </a:r>
          </a:p>
        </p:txBody>
      </p:sp>
      <p:pic>
        <p:nvPicPr>
          <p:cNvPr id="146" name="Graphic 145" descr="Document with solid fill">
            <a:extLst>
              <a:ext uri="{FF2B5EF4-FFF2-40B4-BE49-F238E27FC236}">
                <a16:creationId xmlns:a16="http://schemas.microsoft.com/office/drawing/2014/main" id="{DA0AF683-3E82-3841-AA57-5730E0A3B5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47235" y="1620526"/>
            <a:ext cx="528044" cy="424493"/>
          </a:xfrm>
          <a:prstGeom prst="rect">
            <a:avLst/>
          </a:prstGeom>
        </p:spPr>
      </p:pic>
      <p:sp>
        <p:nvSpPr>
          <p:cNvPr id="147" name="TextBox 146">
            <a:extLst>
              <a:ext uri="{FF2B5EF4-FFF2-40B4-BE49-F238E27FC236}">
                <a16:creationId xmlns:a16="http://schemas.microsoft.com/office/drawing/2014/main" id="{88F9C462-6980-9AE0-8348-82C564F834B8}"/>
              </a:ext>
            </a:extLst>
          </p:cNvPr>
          <p:cNvSpPr txBox="1"/>
          <p:nvPr/>
        </p:nvSpPr>
        <p:spPr>
          <a:xfrm>
            <a:off x="8684508" y="1650799"/>
            <a:ext cx="1375149" cy="415498"/>
          </a:xfrm>
          <a:prstGeom prst="rect">
            <a:avLst/>
          </a:prstGeom>
          <a:noFill/>
        </p:spPr>
        <p:txBody>
          <a:bodyPr wrap="square" rtlCol="0">
            <a:spAutoFit/>
          </a:bodyPr>
          <a:lstStyle/>
          <a:p>
            <a:pPr algn="ctr"/>
            <a:r>
              <a:rPr lang="en-US" sz="1050" dirty="0">
                <a:solidFill>
                  <a:schemeClr val="bg1"/>
                </a:solidFill>
              </a:rPr>
              <a:t>End-point</a:t>
            </a:r>
          </a:p>
          <a:p>
            <a:pPr algn="ctr"/>
            <a:r>
              <a:rPr lang="en-US" sz="1050" dirty="0">
                <a:solidFill>
                  <a:schemeClr val="bg1"/>
                </a:solidFill>
              </a:rPr>
              <a:t>policies</a:t>
            </a:r>
          </a:p>
        </p:txBody>
      </p:sp>
      <p:pic>
        <p:nvPicPr>
          <p:cNvPr id="148" name="Graphic 147" descr="Database with solid fill">
            <a:extLst>
              <a:ext uri="{FF2B5EF4-FFF2-40B4-BE49-F238E27FC236}">
                <a16:creationId xmlns:a16="http://schemas.microsoft.com/office/drawing/2014/main" id="{C2A36A23-F17E-DD6C-97F5-211E85EFD9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95635" y="2228284"/>
            <a:ext cx="528044" cy="424493"/>
          </a:xfrm>
          <a:prstGeom prst="rect">
            <a:avLst/>
          </a:prstGeom>
        </p:spPr>
      </p:pic>
      <p:sp>
        <p:nvSpPr>
          <p:cNvPr id="149" name="TextBox 148">
            <a:extLst>
              <a:ext uri="{FF2B5EF4-FFF2-40B4-BE49-F238E27FC236}">
                <a16:creationId xmlns:a16="http://schemas.microsoft.com/office/drawing/2014/main" id="{87367ACF-72B8-AE79-2BC9-E6C35BF8B0CF}"/>
              </a:ext>
            </a:extLst>
          </p:cNvPr>
          <p:cNvSpPr txBox="1"/>
          <p:nvPr/>
        </p:nvSpPr>
        <p:spPr>
          <a:xfrm>
            <a:off x="8687349" y="2311301"/>
            <a:ext cx="1375149" cy="253916"/>
          </a:xfrm>
          <a:prstGeom prst="rect">
            <a:avLst/>
          </a:prstGeom>
          <a:noFill/>
        </p:spPr>
        <p:txBody>
          <a:bodyPr wrap="square" rtlCol="0">
            <a:spAutoFit/>
          </a:bodyPr>
          <a:lstStyle/>
          <a:p>
            <a:pPr algn="ctr"/>
            <a:r>
              <a:rPr lang="en-US" sz="1050" dirty="0">
                <a:solidFill>
                  <a:schemeClr val="bg1"/>
                </a:solidFill>
              </a:rPr>
              <a:t>HARP Database</a:t>
            </a:r>
          </a:p>
        </p:txBody>
      </p:sp>
      <p:pic>
        <p:nvPicPr>
          <p:cNvPr id="154" name="Graphic 153" descr="User with solid fill">
            <a:extLst>
              <a:ext uri="{FF2B5EF4-FFF2-40B4-BE49-F238E27FC236}">
                <a16:creationId xmlns:a16="http://schemas.microsoft.com/office/drawing/2014/main" id="{87C31F06-CDBF-62E2-B6EB-AA8A37B2E71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72657" y="4877439"/>
            <a:ext cx="534784" cy="429912"/>
          </a:xfrm>
          <a:prstGeom prst="rect">
            <a:avLst/>
          </a:prstGeom>
        </p:spPr>
      </p:pic>
      <p:cxnSp>
        <p:nvCxnSpPr>
          <p:cNvPr id="162" name="Straight Arrow Connector 161">
            <a:extLst>
              <a:ext uri="{FF2B5EF4-FFF2-40B4-BE49-F238E27FC236}">
                <a16:creationId xmlns:a16="http://schemas.microsoft.com/office/drawing/2014/main" id="{4BA66EE4-1CA3-646C-C3C8-0C1D7B23E53E}"/>
              </a:ext>
            </a:extLst>
          </p:cNvPr>
          <p:cNvCxnSpPr>
            <a:cxnSpLocks/>
            <a:stCxn id="86" idx="3"/>
            <a:endCxn id="6" idx="5"/>
          </p:cNvCxnSpPr>
          <p:nvPr/>
        </p:nvCxnSpPr>
        <p:spPr>
          <a:xfrm flipH="1" flipV="1">
            <a:off x="10753800" y="1364953"/>
            <a:ext cx="240417" cy="3360692"/>
          </a:xfrm>
          <a:prstGeom prst="bentConnector3">
            <a:avLst>
              <a:gd name="adj1" fmla="val -126780"/>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3DC6318E-D089-D166-5FBD-36420E77523A}"/>
              </a:ext>
            </a:extLst>
          </p:cNvPr>
          <p:cNvSpPr txBox="1"/>
          <p:nvPr/>
        </p:nvSpPr>
        <p:spPr>
          <a:xfrm rot="16200000">
            <a:off x="10844413" y="3076363"/>
            <a:ext cx="1211808" cy="276999"/>
          </a:xfrm>
          <a:prstGeom prst="rect">
            <a:avLst/>
          </a:prstGeom>
          <a:noFill/>
        </p:spPr>
        <p:txBody>
          <a:bodyPr wrap="square" rtlCol="0">
            <a:spAutoFit/>
          </a:bodyPr>
          <a:lstStyle/>
          <a:p>
            <a:r>
              <a:rPr lang="en-US" sz="1200" dirty="0">
                <a:solidFill>
                  <a:schemeClr val="bg1"/>
                </a:solidFill>
              </a:rPr>
              <a:t>HTTP API call</a:t>
            </a:r>
          </a:p>
        </p:txBody>
      </p:sp>
      <p:cxnSp>
        <p:nvCxnSpPr>
          <p:cNvPr id="167" name="Straight Arrow Connector 161">
            <a:extLst>
              <a:ext uri="{FF2B5EF4-FFF2-40B4-BE49-F238E27FC236}">
                <a16:creationId xmlns:a16="http://schemas.microsoft.com/office/drawing/2014/main" id="{2F443E3D-6B5A-5079-A2F1-3668EC9AFA73}"/>
              </a:ext>
            </a:extLst>
          </p:cNvPr>
          <p:cNvCxnSpPr>
            <a:cxnSpLocks/>
            <a:stCxn id="6" idx="5"/>
            <a:endCxn id="86" idx="1"/>
          </p:cNvCxnSpPr>
          <p:nvPr/>
        </p:nvCxnSpPr>
        <p:spPr>
          <a:xfrm flipH="1">
            <a:off x="9622805" y="1364953"/>
            <a:ext cx="1130995" cy="3360692"/>
          </a:xfrm>
          <a:prstGeom prst="bentConnector5">
            <a:avLst>
              <a:gd name="adj1" fmla="val -26950"/>
              <a:gd name="adj2" fmla="val 54249"/>
              <a:gd name="adj3" fmla="val 126950"/>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1" name="TextBox 170">
            <a:extLst>
              <a:ext uri="{FF2B5EF4-FFF2-40B4-BE49-F238E27FC236}">
                <a16:creationId xmlns:a16="http://schemas.microsoft.com/office/drawing/2014/main" id="{0DEDCCE7-F2D7-0804-57AF-EE909B0D635D}"/>
              </a:ext>
            </a:extLst>
          </p:cNvPr>
          <p:cNvSpPr txBox="1"/>
          <p:nvPr/>
        </p:nvSpPr>
        <p:spPr>
          <a:xfrm>
            <a:off x="9296941" y="2862015"/>
            <a:ext cx="1796335" cy="338554"/>
          </a:xfrm>
          <a:prstGeom prst="rect">
            <a:avLst/>
          </a:prstGeom>
          <a:noFill/>
        </p:spPr>
        <p:txBody>
          <a:bodyPr wrap="square" rtlCol="0">
            <a:spAutoFit/>
          </a:bodyPr>
          <a:lstStyle/>
          <a:p>
            <a:r>
              <a:rPr lang="en-US" sz="1600" b="1" i="1" u="sng" dirty="0">
                <a:solidFill>
                  <a:schemeClr val="bg1"/>
                </a:solidFill>
              </a:rPr>
              <a:t>Walltime - System</a:t>
            </a:r>
          </a:p>
        </p:txBody>
      </p:sp>
    </p:spTree>
    <p:extLst>
      <p:ext uri="{BB962C8B-B14F-4D97-AF65-F5344CB8AC3E}">
        <p14:creationId xmlns:p14="http://schemas.microsoft.com/office/powerpoint/2010/main" val="2259075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4F44A0F0-CB7F-8374-09A6-107897F6DCFD}"/>
              </a:ext>
            </a:extLst>
          </p:cNvPr>
          <p:cNvSpPr>
            <a:spLocks noGrp="1"/>
          </p:cNvSpPr>
          <p:nvPr>
            <p:ph type="title"/>
          </p:nvPr>
        </p:nvSpPr>
        <p:spPr>
          <a:xfrm>
            <a:off x="550862" y="549275"/>
            <a:ext cx="11091600" cy="1332000"/>
          </a:xfrm>
        </p:spPr>
        <p:txBody>
          <a:bodyPr/>
          <a:lstStyle/>
          <a:p>
            <a:r>
              <a:rPr lang="en-US" dirty="0"/>
              <a:t>Timeline - Summary</a:t>
            </a:r>
          </a:p>
        </p:txBody>
      </p:sp>
      <p:graphicFrame>
        <p:nvGraphicFramePr>
          <p:cNvPr id="5" name="Content Placeholder 3" descr="Timeline Smart Art Placeholder ">
            <a:extLst>
              <a:ext uri="{FF2B5EF4-FFF2-40B4-BE49-F238E27FC236}">
                <a16:creationId xmlns:a16="http://schemas.microsoft.com/office/drawing/2014/main" id="{984354DC-73A0-E456-938D-A0ACF7EA5B8D}"/>
              </a:ext>
            </a:extLst>
          </p:cNvPr>
          <p:cNvGraphicFramePr>
            <a:graphicFrameLocks noGrp="1"/>
          </p:cNvGraphicFramePr>
          <p:nvPr>
            <p:ph idx="1"/>
            <p:extLst>
              <p:ext uri="{D42A27DB-BD31-4B8C-83A1-F6EECF244321}">
                <p14:modId xmlns:p14="http://schemas.microsoft.com/office/powerpoint/2010/main" val="1820835616"/>
              </p:ext>
            </p:extLst>
          </p:nvPr>
        </p:nvGraphicFramePr>
        <p:xfrm>
          <a:off x="550863" y="2112963"/>
          <a:ext cx="11090275" cy="3979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2240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E9BCE-40AA-4B53-6ACE-3EAFA418B4AA}"/>
              </a:ext>
            </a:extLst>
          </p:cNvPr>
          <p:cNvSpPr>
            <a:spLocks noGrp="1"/>
          </p:cNvSpPr>
          <p:nvPr>
            <p:ph type="title"/>
          </p:nvPr>
        </p:nvSpPr>
        <p:spPr>
          <a:xfrm>
            <a:off x="463683" y="447446"/>
            <a:ext cx="5392884" cy="1325563"/>
          </a:xfrm>
        </p:spPr>
        <p:txBody>
          <a:bodyPr/>
          <a:lstStyle/>
          <a:p>
            <a:r>
              <a:rPr lang="en-US" b="1" i="1" u="sng" dirty="0"/>
              <a:t>Magic Moments</a:t>
            </a:r>
          </a:p>
        </p:txBody>
      </p:sp>
      <p:sp>
        <p:nvSpPr>
          <p:cNvPr id="11" name="TextBox 10">
            <a:extLst>
              <a:ext uri="{FF2B5EF4-FFF2-40B4-BE49-F238E27FC236}">
                <a16:creationId xmlns:a16="http://schemas.microsoft.com/office/drawing/2014/main" id="{1507571C-87F1-31D8-AB34-BB9C95413B44}"/>
              </a:ext>
            </a:extLst>
          </p:cNvPr>
          <p:cNvSpPr txBox="1"/>
          <p:nvPr/>
        </p:nvSpPr>
        <p:spPr>
          <a:xfrm>
            <a:off x="711440" y="1773009"/>
            <a:ext cx="10358896" cy="4154984"/>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chemeClr val="bg1"/>
                </a:solidFill>
              </a:rPr>
              <a:t>Complete Software Development – after 7 years</a:t>
            </a:r>
          </a:p>
          <a:p>
            <a:pPr marL="457200" indent="-457200">
              <a:buFont typeface="Arial" panose="020B0604020202020204" pitchFamily="34" charset="0"/>
              <a:buChar char="•"/>
            </a:pPr>
            <a:r>
              <a:rPr lang="en-US" sz="2400" dirty="0">
                <a:solidFill>
                  <a:schemeClr val="bg1"/>
                </a:solidFill>
              </a:rPr>
              <a:t>Got to learn the latest technologies – Containers, MongoDB, Flask</a:t>
            </a:r>
          </a:p>
          <a:p>
            <a:pPr marL="457200" indent="-457200">
              <a:buFont typeface="Arial" panose="020B0604020202020204" pitchFamily="34" charset="0"/>
              <a:buChar char="•"/>
            </a:pPr>
            <a:r>
              <a:rPr lang="en-US" sz="2400" dirty="0">
                <a:solidFill>
                  <a:schemeClr val="bg1"/>
                </a:solidFill>
              </a:rPr>
              <a:t>Working with the available framework and restructuring code to make it more usable </a:t>
            </a:r>
          </a:p>
          <a:p>
            <a:pPr marL="457200" indent="-457200">
              <a:buFont typeface="Arial" panose="020B0604020202020204" pitchFamily="34" charset="0"/>
              <a:buChar char="•"/>
            </a:pPr>
            <a:r>
              <a:rPr lang="en-US" sz="2400" dirty="0">
                <a:solidFill>
                  <a:schemeClr val="bg1"/>
                </a:solidFill>
              </a:rPr>
              <a:t>Understanding TACC allocation policies</a:t>
            </a:r>
          </a:p>
          <a:p>
            <a:pPr marL="457200" indent="-457200">
              <a:buFont typeface="Arial" panose="020B0604020202020204" pitchFamily="34" charset="0"/>
              <a:buChar char="•"/>
            </a:pPr>
            <a:endParaRPr lang="en-US" sz="2400" dirty="0">
              <a:solidFill>
                <a:schemeClr val="bg1"/>
              </a:solidFill>
            </a:endParaRPr>
          </a:p>
          <a:p>
            <a:pPr marL="457200" indent="-457200">
              <a:buFont typeface="Arial" panose="020B0604020202020204" pitchFamily="34" charset="0"/>
              <a:buChar char="•"/>
            </a:pPr>
            <a:r>
              <a:rPr lang="en-US" sz="2400" dirty="0">
                <a:solidFill>
                  <a:schemeClr val="bg1"/>
                </a:solidFill>
              </a:rPr>
              <a:t>Encouraged to write papers (submitting a HARP-DEMO to Science Gateways)</a:t>
            </a:r>
          </a:p>
          <a:p>
            <a:pPr marL="457200" indent="-457200">
              <a:buFont typeface="Arial" panose="020B0604020202020204" pitchFamily="34" charset="0"/>
              <a:buChar char="•"/>
            </a:pPr>
            <a:endParaRPr lang="en-US" sz="2400" dirty="0">
              <a:solidFill>
                <a:schemeClr val="bg1"/>
              </a:solidFill>
            </a:endParaRPr>
          </a:p>
          <a:p>
            <a:pPr marL="457200" indent="-457200">
              <a:buFont typeface="Arial" panose="020B0604020202020204" pitchFamily="34" charset="0"/>
              <a:buChar char="•"/>
            </a:pPr>
            <a:r>
              <a:rPr lang="en-US" sz="2400" dirty="0">
                <a:solidFill>
                  <a:schemeClr val="bg1"/>
                </a:solidFill>
              </a:rPr>
              <a:t>Will continue working with TAPIS Integration – as part of ICICLE</a:t>
            </a:r>
          </a:p>
          <a:p>
            <a:pPr marL="457200" indent="-457200">
              <a:buFont typeface="Arial" panose="020B0604020202020204" pitchFamily="34" charset="0"/>
              <a:buChar char="•"/>
            </a:pPr>
            <a:r>
              <a:rPr lang="en-US" sz="2400" dirty="0">
                <a:solidFill>
                  <a:schemeClr val="bg1"/>
                </a:solidFill>
              </a:rPr>
              <a:t>Understanding the importance of Software Engineering (the reason why I chose Computer Science &amp; Engineering 14 years ago) </a:t>
            </a:r>
          </a:p>
        </p:txBody>
      </p:sp>
    </p:spTree>
    <p:extLst>
      <p:ext uri="{BB962C8B-B14F-4D97-AF65-F5344CB8AC3E}">
        <p14:creationId xmlns:p14="http://schemas.microsoft.com/office/powerpoint/2010/main" val="3659045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oster on a table&#10;&#10;Description automatically generated">
            <a:extLst>
              <a:ext uri="{FF2B5EF4-FFF2-40B4-BE49-F238E27FC236}">
                <a16:creationId xmlns:a16="http://schemas.microsoft.com/office/drawing/2014/main" id="{EA03503D-CE30-17D8-C27F-18DE4E823444}"/>
              </a:ext>
            </a:extLst>
          </p:cNvPr>
          <p:cNvPicPr>
            <a:picLocks noChangeAspect="1"/>
          </p:cNvPicPr>
          <p:nvPr/>
        </p:nvPicPr>
        <p:blipFill rotWithShape="1">
          <a:blip r:embed="rId2"/>
          <a:srcRect l="10444" r="14901"/>
          <a:stretch/>
        </p:blipFill>
        <p:spPr>
          <a:xfrm rot="5400000">
            <a:off x="6891099" y="838146"/>
            <a:ext cx="5170175" cy="4705452"/>
          </a:xfrm>
          <a:prstGeom prst="rect">
            <a:avLst/>
          </a:prstGeom>
        </p:spPr>
      </p:pic>
      <p:grpSp>
        <p:nvGrpSpPr>
          <p:cNvPr id="4" name="Group 3">
            <a:extLst>
              <a:ext uri="{FF2B5EF4-FFF2-40B4-BE49-F238E27FC236}">
                <a16:creationId xmlns:a16="http://schemas.microsoft.com/office/drawing/2014/main" id="{4155D9E1-A4AF-0D53-EEB7-959EA889B48E}"/>
              </a:ext>
            </a:extLst>
          </p:cNvPr>
          <p:cNvGrpSpPr/>
          <p:nvPr/>
        </p:nvGrpSpPr>
        <p:grpSpPr>
          <a:xfrm>
            <a:off x="838200" y="1558833"/>
            <a:ext cx="5996918" cy="3972836"/>
            <a:chOff x="1133323" y="1558485"/>
            <a:chExt cx="4924167" cy="2441051"/>
          </a:xfrm>
        </p:grpSpPr>
        <p:pic>
          <p:nvPicPr>
            <p:cNvPr id="5" name="Picture 4" descr="A group of people in front of a projection screen&#10;&#10;Description automatically generated">
              <a:extLst>
                <a:ext uri="{FF2B5EF4-FFF2-40B4-BE49-F238E27FC236}">
                  <a16:creationId xmlns:a16="http://schemas.microsoft.com/office/drawing/2014/main" id="{D9C77EE2-DF7B-3315-E81C-AEC28574DCEE}"/>
                </a:ext>
              </a:extLst>
            </p:cNvPr>
            <p:cNvPicPr>
              <a:picLocks noChangeAspect="1"/>
            </p:cNvPicPr>
            <p:nvPr/>
          </p:nvPicPr>
          <p:blipFill>
            <a:blip r:embed="rId3"/>
            <a:stretch>
              <a:fillRect/>
            </a:stretch>
          </p:blipFill>
          <p:spPr>
            <a:xfrm>
              <a:off x="1715307" y="1558485"/>
              <a:ext cx="4342183" cy="2441051"/>
            </a:xfrm>
            <a:prstGeom prst="rect">
              <a:avLst/>
            </a:prstGeom>
          </p:spPr>
        </p:pic>
        <p:pic>
          <p:nvPicPr>
            <p:cNvPr id="6" name="Picture 5" descr="A group of people standing on a stage&#10;&#10;Description automatically generated">
              <a:extLst>
                <a:ext uri="{FF2B5EF4-FFF2-40B4-BE49-F238E27FC236}">
                  <a16:creationId xmlns:a16="http://schemas.microsoft.com/office/drawing/2014/main" id="{D2540B3F-33BD-55D1-CB9A-6066BB0FBCBA}"/>
                </a:ext>
              </a:extLst>
            </p:cNvPr>
            <p:cNvPicPr>
              <a:picLocks noChangeAspect="1"/>
            </p:cNvPicPr>
            <p:nvPr/>
          </p:nvPicPr>
          <p:blipFill rotWithShape="1">
            <a:blip r:embed="rId4"/>
            <a:srcRect l="28376" b="31746"/>
            <a:stretch/>
          </p:blipFill>
          <p:spPr>
            <a:xfrm>
              <a:off x="1133323" y="1992012"/>
              <a:ext cx="2552818" cy="1206957"/>
            </a:xfrm>
            <a:prstGeom prst="rect">
              <a:avLst/>
            </a:prstGeom>
          </p:spPr>
        </p:pic>
      </p:grpSp>
      <p:pic>
        <p:nvPicPr>
          <p:cNvPr id="10" name="Picture 9" descr="A group of people standing on a stage&#10;&#10;Description automatically generated">
            <a:extLst>
              <a:ext uri="{FF2B5EF4-FFF2-40B4-BE49-F238E27FC236}">
                <a16:creationId xmlns:a16="http://schemas.microsoft.com/office/drawing/2014/main" id="{ABA38FF9-F5E6-7202-81D9-2893733E3E6A}"/>
              </a:ext>
            </a:extLst>
          </p:cNvPr>
          <p:cNvPicPr>
            <a:picLocks noChangeAspect="1"/>
          </p:cNvPicPr>
          <p:nvPr/>
        </p:nvPicPr>
        <p:blipFill rotWithShape="1">
          <a:blip r:embed="rId5"/>
          <a:srcRect l="9243" t="16590" b="40414"/>
          <a:stretch/>
        </p:blipFill>
        <p:spPr>
          <a:xfrm>
            <a:off x="463683" y="4349068"/>
            <a:ext cx="5392885" cy="2143807"/>
          </a:xfrm>
          <a:prstGeom prst="rect">
            <a:avLst/>
          </a:prstGeom>
        </p:spPr>
      </p:pic>
      <p:sp>
        <p:nvSpPr>
          <p:cNvPr id="2" name="Title 1">
            <a:extLst>
              <a:ext uri="{FF2B5EF4-FFF2-40B4-BE49-F238E27FC236}">
                <a16:creationId xmlns:a16="http://schemas.microsoft.com/office/drawing/2014/main" id="{9E4E9BCE-40AA-4B53-6ACE-3EAFA418B4AA}"/>
              </a:ext>
            </a:extLst>
          </p:cNvPr>
          <p:cNvSpPr>
            <a:spLocks noGrp="1"/>
          </p:cNvSpPr>
          <p:nvPr>
            <p:ph type="title"/>
          </p:nvPr>
        </p:nvSpPr>
        <p:spPr>
          <a:xfrm>
            <a:off x="463683" y="447446"/>
            <a:ext cx="2453640" cy="1325563"/>
          </a:xfrm>
        </p:spPr>
        <p:txBody>
          <a:bodyPr/>
          <a:lstStyle/>
          <a:p>
            <a:r>
              <a:rPr lang="en-US" b="1" i="1" u="sng" dirty="0"/>
              <a:t>PEARC23</a:t>
            </a:r>
          </a:p>
        </p:txBody>
      </p:sp>
    </p:spTree>
    <p:extLst>
      <p:ext uri="{BB962C8B-B14F-4D97-AF65-F5344CB8AC3E}">
        <p14:creationId xmlns:p14="http://schemas.microsoft.com/office/powerpoint/2010/main" val="4103278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E9BCE-40AA-4B53-6ACE-3EAFA418B4AA}"/>
              </a:ext>
            </a:extLst>
          </p:cNvPr>
          <p:cNvSpPr>
            <a:spLocks noGrp="1"/>
          </p:cNvSpPr>
          <p:nvPr>
            <p:ph type="title"/>
          </p:nvPr>
        </p:nvSpPr>
        <p:spPr>
          <a:xfrm>
            <a:off x="463682" y="447446"/>
            <a:ext cx="4376541" cy="1325563"/>
          </a:xfrm>
        </p:spPr>
        <p:txBody>
          <a:bodyPr/>
          <a:lstStyle/>
          <a:p>
            <a:r>
              <a:rPr lang="en-US" b="1" i="1" u="sng" dirty="0"/>
              <a:t>SGX3 times</a:t>
            </a:r>
          </a:p>
        </p:txBody>
      </p:sp>
      <p:pic>
        <p:nvPicPr>
          <p:cNvPr id="11" name="Picture 10" descr="A group of people in kayaks on water&#10;&#10;Description automatically generated">
            <a:extLst>
              <a:ext uri="{FF2B5EF4-FFF2-40B4-BE49-F238E27FC236}">
                <a16:creationId xmlns:a16="http://schemas.microsoft.com/office/drawing/2014/main" id="{BC8853E6-06A6-03BD-846D-2FC2CB8E60A1}"/>
              </a:ext>
            </a:extLst>
          </p:cNvPr>
          <p:cNvPicPr>
            <a:picLocks noChangeAspect="1"/>
          </p:cNvPicPr>
          <p:nvPr/>
        </p:nvPicPr>
        <p:blipFill>
          <a:blip r:embed="rId2"/>
          <a:stretch>
            <a:fillRect/>
          </a:stretch>
        </p:blipFill>
        <p:spPr>
          <a:xfrm>
            <a:off x="3880815" y="218478"/>
            <a:ext cx="4096512" cy="3210522"/>
          </a:xfrm>
          <a:prstGeom prst="rect">
            <a:avLst/>
          </a:prstGeom>
        </p:spPr>
      </p:pic>
      <p:pic>
        <p:nvPicPr>
          <p:cNvPr id="15" name="Picture 14" descr="A group of food on a table&#10;&#10;Description automatically generated">
            <a:extLst>
              <a:ext uri="{FF2B5EF4-FFF2-40B4-BE49-F238E27FC236}">
                <a16:creationId xmlns:a16="http://schemas.microsoft.com/office/drawing/2014/main" id="{2E2199AA-4F51-E29C-C7D8-EA6A4C24D3E3}"/>
              </a:ext>
            </a:extLst>
          </p:cNvPr>
          <p:cNvPicPr>
            <a:picLocks noChangeAspect="1"/>
          </p:cNvPicPr>
          <p:nvPr/>
        </p:nvPicPr>
        <p:blipFill rotWithShape="1">
          <a:blip r:embed="rId3"/>
          <a:srcRect l="5005" r="11607"/>
          <a:stretch/>
        </p:blipFill>
        <p:spPr>
          <a:xfrm rot="5400000">
            <a:off x="97930" y="2897052"/>
            <a:ext cx="3835400" cy="3449574"/>
          </a:xfrm>
          <a:prstGeom prst="rect">
            <a:avLst/>
          </a:prstGeom>
        </p:spPr>
      </p:pic>
      <p:pic>
        <p:nvPicPr>
          <p:cNvPr id="17" name="Picture 16" descr="A tv screen with a bowling scoreboard&#10;&#10;Description automatically generated">
            <a:extLst>
              <a:ext uri="{FF2B5EF4-FFF2-40B4-BE49-F238E27FC236}">
                <a16:creationId xmlns:a16="http://schemas.microsoft.com/office/drawing/2014/main" id="{619F10D3-2609-601D-5860-94E2E68B826A}"/>
              </a:ext>
            </a:extLst>
          </p:cNvPr>
          <p:cNvPicPr>
            <a:picLocks noChangeAspect="1"/>
          </p:cNvPicPr>
          <p:nvPr/>
        </p:nvPicPr>
        <p:blipFill rotWithShape="1">
          <a:blip r:embed="rId4"/>
          <a:srcRect l="7057" t="26579" r="12001" b="7626"/>
          <a:stretch/>
        </p:blipFill>
        <p:spPr>
          <a:xfrm>
            <a:off x="8117724" y="447446"/>
            <a:ext cx="3844428" cy="2343785"/>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38021565-4DFF-7B6E-5E0C-5A451F443124}"/>
              </a:ext>
            </a:extLst>
          </p:cNvPr>
          <p:cNvPicPr>
            <a:picLocks noChangeAspect="1"/>
          </p:cNvPicPr>
          <p:nvPr/>
        </p:nvPicPr>
        <p:blipFill>
          <a:blip r:embed="rId5"/>
          <a:stretch>
            <a:fillRect/>
          </a:stretch>
        </p:blipFill>
        <p:spPr>
          <a:xfrm>
            <a:off x="3686077" y="3020841"/>
            <a:ext cx="4715837" cy="3377855"/>
          </a:xfrm>
          <a:prstGeom prst="rect">
            <a:avLst/>
          </a:prstGeom>
        </p:spPr>
      </p:pic>
      <p:pic>
        <p:nvPicPr>
          <p:cNvPr id="13" name="Picture 12" descr="A sign with two girls on ropes&#10;&#10;Description automatically generated">
            <a:extLst>
              <a:ext uri="{FF2B5EF4-FFF2-40B4-BE49-F238E27FC236}">
                <a16:creationId xmlns:a16="http://schemas.microsoft.com/office/drawing/2014/main" id="{C6CC20E0-BF06-AEAE-67AD-81BBA13033A3}"/>
              </a:ext>
            </a:extLst>
          </p:cNvPr>
          <p:cNvPicPr>
            <a:picLocks noChangeAspect="1"/>
          </p:cNvPicPr>
          <p:nvPr/>
        </p:nvPicPr>
        <p:blipFill>
          <a:blip r:embed="rId6"/>
          <a:stretch>
            <a:fillRect/>
          </a:stretch>
        </p:blipFill>
        <p:spPr>
          <a:xfrm>
            <a:off x="8347572" y="2067935"/>
            <a:ext cx="3161676" cy="4330761"/>
          </a:xfrm>
          <a:prstGeom prst="rect">
            <a:avLst/>
          </a:prstGeom>
        </p:spPr>
      </p:pic>
    </p:spTree>
    <p:extLst>
      <p:ext uri="{BB962C8B-B14F-4D97-AF65-F5344CB8AC3E}">
        <p14:creationId xmlns:p14="http://schemas.microsoft.com/office/powerpoint/2010/main" val="1759872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23F158D-800A-B7AC-F259-71A55D833DD4}"/>
              </a:ext>
            </a:extLst>
          </p:cNvPr>
          <p:cNvSpPr txBox="1">
            <a:spLocks/>
          </p:cNvSpPr>
          <p:nvPr/>
        </p:nvSpPr>
        <p:spPr>
          <a:xfrm>
            <a:off x="550863" y="549275"/>
            <a:ext cx="5437187" cy="2986234"/>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baseline="0">
                <a:solidFill>
                  <a:schemeClr val="bg1"/>
                </a:solidFill>
                <a:latin typeface="Open Sans Light" pitchFamily="2" charset="0"/>
                <a:ea typeface="+mj-ea"/>
                <a:cs typeface="+mj-cs"/>
              </a:defRPr>
            </a:lvl1pPr>
          </a:lstStyle>
          <a:p>
            <a:r>
              <a:rPr lang="en-US" dirty="0"/>
              <a:t>Thank You</a:t>
            </a:r>
          </a:p>
        </p:txBody>
      </p:sp>
      <p:sp>
        <p:nvSpPr>
          <p:cNvPr id="5" name="Subtitle 2">
            <a:extLst>
              <a:ext uri="{FF2B5EF4-FFF2-40B4-BE49-F238E27FC236}">
                <a16:creationId xmlns:a16="http://schemas.microsoft.com/office/drawing/2014/main" id="{6DDC3325-9F83-09E7-2AF8-D3EF12E117B3}"/>
              </a:ext>
            </a:extLst>
          </p:cNvPr>
          <p:cNvSpPr txBox="1">
            <a:spLocks/>
          </p:cNvSpPr>
          <p:nvPr/>
        </p:nvSpPr>
        <p:spPr>
          <a:xfrm>
            <a:off x="550863" y="3827610"/>
            <a:ext cx="7337361" cy="22652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Open Sans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Open Sans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Open Sans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Open Sans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Open Sans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Swathi Vallabhajosyula</a:t>
            </a:r>
          </a:p>
          <a:p>
            <a:endParaRPr lang="en-US" sz="1800" dirty="0"/>
          </a:p>
          <a:p>
            <a:r>
              <a:rPr lang="en-US" sz="1800" dirty="0">
                <a:hlinkClick r:id="rId2">
                  <a:extLst>
                    <a:ext uri="{A12FA001-AC4F-418D-AE19-62706E023703}">
                      <ahyp:hlinkClr xmlns:ahyp="http://schemas.microsoft.com/office/drawing/2018/hyperlinkcolor" val="tx"/>
                    </a:ext>
                  </a:extLst>
                </a:hlinkClick>
              </a:rPr>
              <a:t>vallabahajosyula.2@buckeyemail.osu.edu</a:t>
            </a:r>
            <a:endParaRPr lang="en-US" sz="1800" dirty="0"/>
          </a:p>
          <a:p>
            <a:r>
              <a:rPr lang="en-US" sz="1800" dirty="0">
                <a:hlinkClick r:id="rId3">
                  <a:extLst>
                    <a:ext uri="{A12FA001-AC4F-418D-AE19-62706E023703}">
                      <ahyp:hlinkClr xmlns:ahyp="http://schemas.microsoft.com/office/drawing/2018/hyperlinkcolor" val="tx"/>
                    </a:ext>
                  </a:extLst>
                </a:hlinkClick>
              </a:rPr>
              <a:t>swathi.Vallabhajosyula@gmail.com</a:t>
            </a:r>
            <a:r>
              <a:rPr lang="en-US" sz="1800" dirty="0"/>
              <a:t> </a:t>
            </a:r>
          </a:p>
          <a:p>
            <a:r>
              <a:rPr lang="en-US" sz="1800" dirty="0">
                <a:hlinkClick r:id="rId4">
                  <a:extLst>
                    <a:ext uri="{A12FA001-AC4F-418D-AE19-62706E023703}">
                      <ahyp:hlinkClr xmlns:ahyp="http://schemas.microsoft.com/office/drawing/2018/hyperlinkcolor" val="tx"/>
                    </a:ext>
                  </a:extLst>
                </a:hlinkClick>
              </a:rPr>
              <a:t>https://manikyaswathi.github.io/</a:t>
            </a:r>
            <a:r>
              <a:rPr lang="en-US" sz="1800" dirty="0"/>
              <a:t> </a:t>
            </a:r>
          </a:p>
          <a:p>
            <a:r>
              <a:rPr lang="en-US" sz="1800" dirty="0">
                <a:hlinkClick r:id="rId5">
                  <a:extLst>
                    <a:ext uri="{A12FA001-AC4F-418D-AE19-62706E023703}">
                      <ahyp:hlinkClr xmlns:ahyp="http://schemas.microsoft.com/office/drawing/2018/hyperlinkcolor" val="tx"/>
                    </a:ext>
                  </a:extLst>
                </a:hlinkClick>
              </a:rPr>
              <a:t>https://www.linkedin.com/in/manikyaswathivallabhajosyula/</a:t>
            </a:r>
            <a:r>
              <a:rPr lang="en-US" sz="1800" dirty="0"/>
              <a:t> </a:t>
            </a:r>
          </a:p>
        </p:txBody>
      </p:sp>
      <p:pic>
        <p:nvPicPr>
          <p:cNvPr id="7" name="Picture Placeholder 8" descr="Graphical user interface, website&#10;&#10;Description automatically generated">
            <a:extLst>
              <a:ext uri="{FF2B5EF4-FFF2-40B4-BE49-F238E27FC236}">
                <a16:creationId xmlns:a16="http://schemas.microsoft.com/office/drawing/2014/main" id="{FAE8ACAD-A7E5-99E3-0818-06AB173D22DD}"/>
              </a:ext>
            </a:extLst>
          </p:cNvPr>
          <p:cNvPicPr>
            <a:picLocks noChangeAspect="1"/>
          </p:cNvPicPr>
          <p:nvPr/>
        </p:nvPicPr>
        <p:blipFill>
          <a:blip r:embed="rId6"/>
          <a:srcRect l="14501" r="14501"/>
          <a:stretch>
            <a:fillRect/>
          </a:stretch>
        </p:blipFill>
        <p:spPr>
          <a:xfrm>
            <a:off x="6059427" y="1706880"/>
            <a:ext cx="5581710" cy="3162300"/>
          </a:xfrm>
          <a:prstGeom prst="rect">
            <a:avLst/>
          </a:prstGeom>
        </p:spPr>
      </p:pic>
      <p:pic>
        <p:nvPicPr>
          <p:cNvPr id="2" name="Picture 1" descr="A qr code with black squares&#10;&#10;Description automatically generated">
            <a:extLst>
              <a:ext uri="{FF2B5EF4-FFF2-40B4-BE49-F238E27FC236}">
                <a16:creationId xmlns:a16="http://schemas.microsoft.com/office/drawing/2014/main" id="{99787249-34F5-6B63-B9E5-882763AFC8F0}"/>
              </a:ext>
            </a:extLst>
          </p:cNvPr>
          <p:cNvPicPr>
            <a:picLocks noChangeAspect="1"/>
          </p:cNvPicPr>
          <p:nvPr/>
        </p:nvPicPr>
        <p:blipFill>
          <a:blip r:embed="rId7"/>
          <a:stretch>
            <a:fillRect/>
          </a:stretch>
        </p:blipFill>
        <p:spPr>
          <a:xfrm>
            <a:off x="1317582" y="1502232"/>
            <a:ext cx="1080319" cy="1080319"/>
          </a:xfrm>
          <a:prstGeom prst="rect">
            <a:avLst/>
          </a:prstGeom>
        </p:spPr>
      </p:pic>
    </p:spTree>
    <p:extLst>
      <p:ext uri="{BB962C8B-B14F-4D97-AF65-F5344CB8AC3E}">
        <p14:creationId xmlns:p14="http://schemas.microsoft.com/office/powerpoint/2010/main" val="1692592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C180-A420-FCC8-3F2D-D674A2CE17ED}"/>
              </a:ext>
            </a:extLst>
          </p:cNvPr>
          <p:cNvSpPr>
            <a:spLocks noGrp="1"/>
          </p:cNvSpPr>
          <p:nvPr>
            <p:ph type="title"/>
          </p:nvPr>
        </p:nvSpPr>
        <p:spPr>
          <a:xfrm>
            <a:off x="838200" y="365125"/>
            <a:ext cx="10515600" cy="1325563"/>
          </a:xfrm>
        </p:spPr>
        <p:txBody>
          <a:bodyPr anchor="ctr">
            <a:normAutofit/>
          </a:bodyPr>
          <a:lstStyle/>
          <a:p>
            <a:r>
              <a:rPr lang="en-US" dirty="0"/>
              <a:t>About Me</a:t>
            </a:r>
          </a:p>
        </p:txBody>
      </p:sp>
      <p:sp>
        <p:nvSpPr>
          <p:cNvPr id="3" name="Content Placeholder 2">
            <a:extLst>
              <a:ext uri="{FF2B5EF4-FFF2-40B4-BE49-F238E27FC236}">
                <a16:creationId xmlns:a16="http://schemas.microsoft.com/office/drawing/2014/main" id="{3006369D-C25F-6EA2-88F4-4D413F2E401A}"/>
              </a:ext>
            </a:extLst>
          </p:cNvPr>
          <p:cNvSpPr>
            <a:spLocks noGrp="1"/>
          </p:cNvSpPr>
          <p:nvPr>
            <p:ph sz="half" idx="1"/>
          </p:nvPr>
        </p:nvSpPr>
        <p:spPr>
          <a:xfrm>
            <a:off x="1249680" y="1864678"/>
            <a:ext cx="5980176" cy="4200842"/>
          </a:xfrm>
        </p:spPr>
        <p:txBody>
          <a:bodyPr>
            <a:normAutofit fontScale="92500" lnSpcReduction="20000"/>
          </a:bodyPr>
          <a:lstStyle/>
          <a:p>
            <a:pPr marL="0" indent="0" algn="ctr">
              <a:buNone/>
            </a:pPr>
            <a:r>
              <a:rPr lang="en-US" sz="2400" dirty="0" err="1"/>
              <a:t>Manikya</a:t>
            </a:r>
            <a:r>
              <a:rPr lang="en-US" sz="2400" dirty="0"/>
              <a:t> </a:t>
            </a:r>
            <a:r>
              <a:rPr lang="en-US" sz="2400" b="1" i="1" u="sng" dirty="0"/>
              <a:t>Swathi</a:t>
            </a:r>
            <a:r>
              <a:rPr lang="en-US" sz="2400" dirty="0"/>
              <a:t> Vallabhajosyula</a:t>
            </a:r>
          </a:p>
          <a:p>
            <a:pPr marL="0" indent="0" algn="ctr">
              <a:buNone/>
            </a:pPr>
            <a:r>
              <a:rPr lang="en-US" sz="2400" dirty="0"/>
              <a:t>5</a:t>
            </a:r>
            <a:r>
              <a:rPr lang="en-US" sz="2400" baseline="30000" dirty="0"/>
              <a:t>th</a:t>
            </a:r>
            <a:r>
              <a:rPr lang="en-US" sz="2400" dirty="0"/>
              <a:t> Year Ph.D. Student</a:t>
            </a:r>
          </a:p>
          <a:p>
            <a:pPr marL="0" indent="0" algn="ctr">
              <a:buNone/>
            </a:pPr>
            <a:r>
              <a:rPr lang="en-US" sz="2400" dirty="0"/>
              <a:t>Computer Science and Engineering</a:t>
            </a:r>
          </a:p>
          <a:p>
            <a:pPr marL="0" indent="0" algn="ctr">
              <a:buNone/>
            </a:pPr>
            <a:r>
              <a:rPr lang="en-US" sz="2400" dirty="0"/>
              <a:t>The Ohio State University</a:t>
            </a:r>
          </a:p>
          <a:p>
            <a:pPr marL="0" indent="0" algn="ctr">
              <a:buNone/>
            </a:pPr>
            <a:endParaRPr lang="en-US" sz="2400" dirty="0"/>
          </a:p>
          <a:p>
            <a:pPr marL="0" indent="0" algn="ctr">
              <a:buNone/>
            </a:pPr>
            <a:r>
              <a:rPr lang="en-US" sz="2400" dirty="0"/>
              <a:t>Advisor: Dr. Rajiv Ramnath</a:t>
            </a:r>
          </a:p>
          <a:p>
            <a:pPr marL="0" indent="0" algn="ctr">
              <a:buNone/>
            </a:pPr>
            <a:r>
              <a:rPr lang="en-US" sz="2400" dirty="0"/>
              <a:t>Professor of Practice, </a:t>
            </a:r>
          </a:p>
          <a:p>
            <a:pPr marL="0" indent="0" algn="ctr">
              <a:buNone/>
            </a:pPr>
            <a:r>
              <a:rPr lang="en-US" sz="2400" dirty="0"/>
              <a:t>The Ohio State University</a:t>
            </a:r>
          </a:p>
          <a:p>
            <a:pPr marL="0" indent="0" algn="ctr">
              <a:buNone/>
            </a:pPr>
            <a:endParaRPr lang="en-US" sz="2400" dirty="0"/>
          </a:p>
          <a:p>
            <a:pPr marL="0" indent="0" algn="ctr">
              <a:buNone/>
            </a:pPr>
            <a:r>
              <a:rPr lang="en-US" sz="2400" dirty="0"/>
              <a:t>Primary Research Interest: </a:t>
            </a:r>
          </a:p>
          <a:p>
            <a:pPr marL="0" indent="0" algn="ctr">
              <a:buNone/>
            </a:pPr>
            <a:r>
              <a:rPr lang="en-US" sz="2400" dirty="0"/>
              <a:t>Artificial Intelligence for Cyberinfrastructures (AI4CI)</a:t>
            </a:r>
          </a:p>
        </p:txBody>
      </p:sp>
      <p:pic>
        <p:nvPicPr>
          <p:cNvPr id="7" name="Picture 6" descr="A person with long brown hair&#10;&#10;Description automatically generated">
            <a:extLst>
              <a:ext uri="{FF2B5EF4-FFF2-40B4-BE49-F238E27FC236}">
                <a16:creationId xmlns:a16="http://schemas.microsoft.com/office/drawing/2014/main" id="{83367618-FE82-A9BA-C398-3CD4C8F3492A}"/>
              </a:ext>
            </a:extLst>
          </p:cNvPr>
          <p:cNvPicPr>
            <a:picLocks noChangeAspect="1"/>
          </p:cNvPicPr>
          <p:nvPr/>
        </p:nvPicPr>
        <p:blipFill>
          <a:blip r:embed="rId2"/>
          <a:stretch>
            <a:fillRect/>
          </a:stretch>
        </p:blipFill>
        <p:spPr>
          <a:xfrm>
            <a:off x="7360919" y="2199957"/>
            <a:ext cx="2963545" cy="2963545"/>
          </a:xfrm>
          <a:prstGeom prst="rect">
            <a:avLst/>
          </a:prstGeom>
        </p:spPr>
      </p:pic>
    </p:spTree>
    <p:extLst>
      <p:ext uri="{BB962C8B-B14F-4D97-AF65-F5344CB8AC3E}">
        <p14:creationId xmlns:p14="http://schemas.microsoft.com/office/powerpoint/2010/main" val="2311338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B86C8C96-6E03-065C-9BF8-E9B9603BB8BC}"/>
              </a:ext>
            </a:extLst>
          </p:cNvPr>
          <p:cNvSpPr txBox="1">
            <a:spLocks/>
          </p:cNvSpPr>
          <p:nvPr/>
        </p:nvSpPr>
        <p:spPr>
          <a:xfrm>
            <a:off x="548640" y="548640"/>
            <a:ext cx="8281987" cy="1253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bg1"/>
                </a:solidFill>
                <a:latin typeface="Open Sans Light" pitchFamily="2" charset="0"/>
                <a:ea typeface="+mj-ea"/>
                <a:cs typeface="+mj-cs"/>
              </a:defRPr>
            </a:lvl1pPr>
          </a:lstStyle>
          <a:p>
            <a:r>
              <a:rPr lang="en-US" dirty="0">
                <a:latin typeface="+mn-lt"/>
              </a:rPr>
              <a:t>Team</a:t>
            </a:r>
          </a:p>
        </p:txBody>
      </p:sp>
      <p:sp>
        <p:nvSpPr>
          <p:cNvPr id="9" name="Text Placeholder 40">
            <a:extLst>
              <a:ext uri="{FF2B5EF4-FFF2-40B4-BE49-F238E27FC236}">
                <a16:creationId xmlns:a16="http://schemas.microsoft.com/office/drawing/2014/main" id="{1900E71C-9611-A49E-CF36-8FCC7B62B9A9}"/>
              </a:ext>
            </a:extLst>
          </p:cNvPr>
          <p:cNvSpPr txBox="1">
            <a:spLocks/>
          </p:cNvSpPr>
          <p:nvPr/>
        </p:nvSpPr>
        <p:spPr>
          <a:xfrm>
            <a:off x="930044" y="4727355"/>
            <a:ext cx="2543810" cy="365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Open Sans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Open Sans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Open Sans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Open Sans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Open Sans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latin typeface="+mn-lt"/>
              </a:rPr>
              <a:t>Joe Stubbs</a:t>
            </a:r>
          </a:p>
        </p:txBody>
      </p:sp>
      <p:sp>
        <p:nvSpPr>
          <p:cNvPr id="10" name="Subtitle 14">
            <a:extLst>
              <a:ext uri="{FF2B5EF4-FFF2-40B4-BE49-F238E27FC236}">
                <a16:creationId xmlns:a16="http://schemas.microsoft.com/office/drawing/2014/main" id="{36A26E53-F6BF-5F18-839E-6037221DDA01}"/>
              </a:ext>
            </a:extLst>
          </p:cNvPr>
          <p:cNvSpPr txBox="1">
            <a:spLocks/>
          </p:cNvSpPr>
          <p:nvPr/>
        </p:nvSpPr>
        <p:spPr>
          <a:xfrm>
            <a:off x="929276" y="5178879"/>
            <a:ext cx="3401828" cy="6772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Open Sans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Open Sans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Open Sans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Open Sans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Open Sans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0" i="0" dirty="0">
                <a:effectLst/>
                <a:latin typeface="+mn-lt"/>
              </a:rPr>
              <a:t>Research Associate</a:t>
            </a:r>
            <a:endParaRPr lang="en-US" sz="2600" dirty="0">
              <a:latin typeface="+mn-lt"/>
            </a:endParaRPr>
          </a:p>
        </p:txBody>
      </p:sp>
      <p:sp>
        <p:nvSpPr>
          <p:cNvPr id="11" name="Text Placeholder 42">
            <a:extLst>
              <a:ext uri="{FF2B5EF4-FFF2-40B4-BE49-F238E27FC236}">
                <a16:creationId xmlns:a16="http://schemas.microsoft.com/office/drawing/2014/main" id="{1C84215C-AA93-2940-D268-4FF3EC32E03C}"/>
              </a:ext>
            </a:extLst>
          </p:cNvPr>
          <p:cNvSpPr txBox="1">
            <a:spLocks/>
          </p:cNvSpPr>
          <p:nvPr/>
        </p:nvSpPr>
        <p:spPr>
          <a:xfrm>
            <a:off x="4344552" y="4727355"/>
            <a:ext cx="3575933" cy="4515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Open Sans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Open Sans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Open Sans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Open Sans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Open Sans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err="1">
                <a:latin typeface="+mn-lt"/>
              </a:rPr>
              <a:t>Anagha</a:t>
            </a:r>
            <a:r>
              <a:rPr lang="en-US" sz="2600" dirty="0">
                <a:latin typeface="+mn-lt"/>
              </a:rPr>
              <a:t> S. </a:t>
            </a:r>
            <a:r>
              <a:rPr lang="en-US" sz="2600" dirty="0" err="1">
                <a:latin typeface="+mn-lt"/>
              </a:rPr>
              <a:t>Jamthe</a:t>
            </a:r>
            <a:endParaRPr lang="en-US" sz="2600" dirty="0">
              <a:latin typeface="+mn-lt"/>
            </a:endParaRPr>
          </a:p>
        </p:txBody>
      </p:sp>
      <p:sp>
        <p:nvSpPr>
          <p:cNvPr id="12" name="Text Placeholder 41">
            <a:extLst>
              <a:ext uri="{FF2B5EF4-FFF2-40B4-BE49-F238E27FC236}">
                <a16:creationId xmlns:a16="http://schemas.microsoft.com/office/drawing/2014/main" id="{6F3210C8-3FDD-01C9-6753-AE30069E6DE7}"/>
              </a:ext>
            </a:extLst>
          </p:cNvPr>
          <p:cNvSpPr txBox="1">
            <a:spLocks/>
          </p:cNvSpPr>
          <p:nvPr/>
        </p:nvSpPr>
        <p:spPr>
          <a:xfrm>
            <a:off x="4343785" y="5178879"/>
            <a:ext cx="3903536" cy="802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Open Sans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Open Sans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Open Sans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Open Sans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Open Sans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latin typeface="+mn-lt"/>
              </a:rPr>
              <a:t>Research Associate </a:t>
            </a:r>
          </a:p>
        </p:txBody>
      </p:sp>
      <p:sp>
        <p:nvSpPr>
          <p:cNvPr id="13" name="Text Placeholder 44">
            <a:extLst>
              <a:ext uri="{FF2B5EF4-FFF2-40B4-BE49-F238E27FC236}">
                <a16:creationId xmlns:a16="http://schemas.microsoft.com/office/drawing/2014/main" id="{EED56501-DDE4-FC59-1834-267594215D05}"/>
              </a:ext>
            </a:extLst>
          </p:cNvPr>
          <p:cNvSpPr txBox="1">
            <a:spLocks/>
          </p:cNvSpPr>
          <p:nvPr/>
        </p:nvSpPr>
        <p:spPr>
          <a:xfrm>
            <a:off x="8248089" y="4641591"/>
            <a:ext cx="3441377" cy="365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Open Sans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Open Sans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Open Sans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Open Sans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Open Sans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latin typeface="+mn-lt"/>
              </a:rPr>
              <a:t>Nathan Freeman </a:t>
            </a:r>
          </a:p>
        </p:txBody>
      </p:sp>
      <p:sp>
        <p:nvSpPr>
          <p:cNvPr id="14" name="Text Placeholder 43">
            <a:extLst>
              <a:ext uri="{FF2B5EF4-FFF2-40B4-BE49-F238E27FC236}">
                <a16:creationId xmlns:a16="http://schemas.microsoft.com/office/drawing/2014/main" id="{955F987F-ACEA-2E43-FF94-2689B2D4E5E7}"/>
              </a:ext>
            </a:extLst>
          </p:cNvPr>
          <p:cNvSpPr txBox="1">
            <a:spLocks/>
          </p:cNvSpPr>
          <p:nvPr/>
        </p:nvSpPr>
        <p:spPr>
          <a:xfrm>
            <a:off x="8247321" y="5093115"/>
            <a:ext cx="3701225"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Open Sans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Open Sans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Open Sans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Open Sans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Open Sans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i="0" dirty="0">
                <a:effectLst/>
                <a:latin typeface="+mn-lt"/>
              </a:rPr>
              <a:t>Engineering Scientist Associate</a:t>
            </a:r>
            <a:endParaRPr lang="en-US" sz="2600" dirty="0">
              <a:latin typeface="+mn-lt"/>
            </a:endParaRPr>
          </a:p>
        </p:txBody>
      </p:sp>
      <p:pic>
        <p:nvPicPr>
          <p:cNvPr id="1026" name="Picture 2" descr="Profile photo of Nathan Freeman">
            <a:extLst>
              <a:ext uri="{FF2B5EF4-FFF2-40B4-BE49-F238E27FC236}">
                <a16:creationId xmlns:a16="http://schemas.microsoft.com/office/drawing/2014/main" id="{0BE13DAB-8DC1-5286-0657-8D2DB774C7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75" t="11810" r="18642" b="11674"/>
          <a:stretch/>
        </p:blipFill>
        <p:spPr bwMode="auto">
          <a:xfrm>
            <a:off x="8663222" y="2055306"/>
            <a:ext cx="1999998" cy="24220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ofile photo of Anagha S. Jamthe, PhD">
            <a:extLst>
              <a:ext uri="{FF2B5EF4-FFF2-40B4-BE49-F238E27FC236}">
                <a16:creationId xmlns:a16="http://schemas.microsoft.com/office/drawing/2014/main" id="{DB57D643-7E0F-6D95-E01F-68AEF0B25B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97" r="13736"/>
          <a:stretch/>
        </p:blipFill>
        <p:spPr bwMode="auto">
          <a:xfrm>
            <a:off x="5010652" y="2121937"/>
            <a:ext cx="1788734" cy="23796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person with long hair and beard smiling&#10;&#10;Description automatically generated">
            <a:extLst>
              <a:ext uri="{FF2B5EF4-FFF2-40B4-BE49-F238E27FC236}">
                <a16:creationId xmlns:a16="http://schemas.microsoft.com/office/drawing/2014/main" id="{AB1370A1-1B60-47AD-557B-17A247836D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672" y="2134862"/>
            <a:ext cx="1788734" cy="237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137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4F44A0F0-CB7F-8374-09A6-107897F6DCFD}"/>
              </a:ext>
            </a:extLst>
          </p:cNvPr>
          <p:cNvSpPr>
            <a:spLocks noGrp="1"/>
          </p:cNvSpPr>
          <p:nvPr>
            <p:ph type="title"/>
          </p:nvPr>
        </p:nvSpPr>
        <p:spPr>
          <a:xfrm>
            <a:off x="550862" y="549275"/>
            <a:ext cx="11091600" cy="1332000"/>
          </a:xfrm>
        </p:spPr>
        <p:txBody>
          <a:bodyPr/>
          <a:lstStyle/>
          <a:p>
            <a:r>
              <a:rPr lang="en-US" dirty="0"/>
              <a:t>Internship Goal</a:t>
            </a:r>
          </a:p>
        </p:txBody>
      </p:sp>
      <p:sp>
        <p:nvSpPr>
          <p:cNvPr id="6" name="Content Placeholder 5">
            <a:extLst>
              <a:ext uri="{FF2B5EF4-FFF2-40B4-BE49-F238E27FC236}">
                <a16:creationId xmlns:a16="http://schemas.microsoft.com/office/drawing/2014/main" id="{7D499F1A-1A14-51BA-1F31-0A13F96BA947}"/>
              </a:ext>
            </a:extLst>
          </p:cNvPr>
          <p:cNvSpPr>
            <a:spLocks noGrp="1"/>
          </p:cNvSpPr>
          <p:nvPr>
            <p:ph idx="1"/>
          </p:nvPr>
        </p:nvSpPr>
        <p:spPr>
          <a:xfrm>
            <a:off x="838200" y="1825625"/>
            <a:ext cx="11091600" cy="4351338"/>
          </a:xfrm>
        </p:spPr>
        <p:txBody>
          <a:bodyPr/>
          <a:lstStyle/>
          <a:p>
            <a:r>
              <a:rPr lang="en-US" dirty="0"/>
              <a:t>Understanding TAPIS Framework</a:t>
            </a:r>
          </a:p>
          <a:p>
            <a:r>
              <a:rPr lang="en-US" dirty="0"/>
              <a:t>Breaking Down of HARP to accommodate it into TAPIS</a:t>
            </a:r>
          </a:p>
          <a:p>
            <a:pPr lvl="1"/>
            <a:r>
              <a:rPr lang="en-US" dirty="0"/>
              <a:t>Learnings along the way (Container Images, API, DB)</a:t>
            </a:r>
          </a:p>
          <a:p>
            <a:r>
              <a:rPr lang="en-US" dirty="0"/>
              <a:t>In the next few slides:</a:t>
            </a:r>
          </a:p>
          <a:p>
            <a:pPr lvl="1"/>
            <a:r>
              <a:rPr lang="en-US" dirty="0"/>
              <a:t>A brief overview of HARP (Goal, Importance) [Summery of PEARC presentation – BEST paper]</a:t>
            </a:r>
          </a:p>
          <a:p>
            <a:pPr lvl="1"/>
            <a:r>
              <a:rPr lang="en-US" dirty="0"/>
              <a:t>Proposed Framework</a:t>
            </a:r>
          </a:p>
          <a:p>
            <a:pPr lvl="1"/>
            <a:r>
              <a:rPr lang="en-US" dirty="0"/>
              <a:t>Timeline</a:t>
            </a:r>
          </a:p>
          <a:p>
            <a:r>
              <a:rPr lang="en-US" dirty="0"/>
              <a:t>Trello Page</a:t>
            </a:r>
            <a:r>
              <a:rPr lang="en-US" sz="2400" dirty="0"/>
              <a:t>: </a:t>
            </a:r>
            <a:r>
              <a:rPr lang="en-US" sz="2400" dirty="0">
                <a:hlinkClick r:id="rId2">
                  <a:extLst>
                    <a:ext uri="{A12FA001-AC4F-418D-AE19-62706E023703}">
                      <ahyp:hlinkClr xmlns:ahyp="http://schemas.microsoft.com/office/drawing/2018/hyperlinkcolor" val="tx"/>
                    </a:ext>
                  </a:extLst>
                </a:hlinkClick>
              </a:rPr>
              <a:t>https://trello.com/b/9jwYK3kY/integrating-harp-with-tapis</a:t>
            </a:r>
            <a:r>
              <a:rPr lang="en-US" sz="2400" dirty="0"/>
              <a:t> </a:t>
            </a:r>
            <a:r>
              <a:rPr lang="en-US" dirty="0"/>
              <a:t>(Papers, Drafts and other relevant material) </a:t>
            </a:r>
          </a:p>
          <a:p>
            <a:endParaRPr lang="en-US" dirty="0"/>
          </a:p>
          <a:p>
            <a:endParaRPr lang="en-US" dirty="0"/>
          </a:p>
        </p:txBody>
      </p:sp>
    </p:spTree>
    <p:extLst>
      <p:ext uri="{BB962C8B-B14F-4D97-AF65-F5344CB8AC3E}">
        <p14:creationId xmlns:p14="http://schemas.microsoft.com/office/powerpoint/2010/main" val="3033823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E1F6BA3-B04E-AC6B-8749-180533D96DD0}"/>
              </a:ext>
            </a:extLst>
          </p:cNvPr>
          <p:cNvSpPr txBox="1"/>
          <p:nvPr/>
        </p:nvSpPr>
        <p:spPr>
          <a:xfrm>
            <a:off x="516865" y="405376"/>
            <a:ext cx="11006866" cy="1323439"/>
          </a:xfrm>
          <a:prstGeom prst="rect">
            <a:avLst/>
          </a:prstGeom>
          <a:noFill/>
        </p:spPr>
        <p:txBody>
          <a:bodyPr wrap="square" rtlCol="0">
            <a:spAutoFit/>
          </a:bodyPr>
          <a:lstStyle/>
          <a:p>
            <a:pPr algn="ctr"/>
            <a:r>
              <a:rPr lang="en-US" sz="4400" dirty="0">
                <a:solidFill>
                  <a:schemeClr val="bg1"/>
                </a:solidFill>
              </a:rPr>
              <a:t>This or That? </a:t>
            </a:r>
          </a:p>
          <a:p>
            <a:pPr algn="ctr"/>
            <a:r>
              <a:rPr lang="en-US" sz="3600" dirty="0">
                <a:solidFill>
                  <a:schemeClr val="bg1"/>
                </a:solidFill>
              </a:rPr>
              <a:t>How well do you know your allocation consumptions?</a:t>
            </a:r>
          </a:p>
        </p:txBody>
      </p:sp>
      <p:pic>
        <p:nvPicPr>
          <p:cNvPr id="13" name="Picture 12">
            <a:extLst>
              <a:ext uri="{FF2B5EF4-FFF2-40B4-BE49-F238E27FC236}">
                <a16:creationId xmlns:a16="http://schemas.microsoft.com/office/drawing/2014/main" id="{276746F8-0BED-852D-BC7E-6AF07F1FCC61}"/>
              </a:ext>
            </a:extLst>
          </p:cNvPr>
          <p:cNvPicPr>
            <a:picLocks noChangeAspect="1"/>
          </p:cNvPicPr>
          <p:nvPr/>
        </p:nvPicPr>
        <p:blipFill>
          <a:blip r:embed="rId2"/>
          <a:stretch>
            <a:fillRect/>
          </a:stretch>
        </p:blipFill>
        <p:spPr>
          <a:xfrm>
            <a:off x="516865" y="1898754"/>
            <a:ext cx="10919267" cy="3785766"/>
          </a:xfrm>
          <a:prstGeom prst="rect">
            <a:avLst/>
          </a:prstGeom>
        </p:spPr>
      </p:pic>
      <p:sp>
        <p:nvSpPr>
          <p:cNvPr id="14" name="TextBox 13">
            <a:extLst>
              <a:ext uri="{FF2B5EF4-FFF2-40B4-BE49-F238E27FC236}">
                <a16:creationId xmlns:a16="http://schemas.microsoft.com/office/drawing/2014/main" id="{E386E6D6-67C1-A38D-9FD1-42A79C343097}"/>
              </a:ext>
            </a:extLst>
          </p:cNvPr>
          <p:cNvSpPr txBox="1"/>
          <p:nvPr/>
        </p:nvSpPr>
        <p:spPr>
          <a:xfrm>
            <a:off x="6020298" y="6160582"/>
            <a:ext cx="4621160" cy="461665"/>
          </a:xfrm>
          <a:prstGeom prst="rect">
            <a:avLst/>
          </a:prstGeom>
          <a:noFill/>
        </p:spPr>
        <p:txBody>
          <a:bodyPr wrap="square">
            <a:spAutoFit/>
          </a:bodyPr>
          <a:lstStyle/>
          <a:p>
            <a:r>
              <a:rPr lang="en-US" sz="2400" dirty="0">
                <a:hlinkClick r:id="rId3"/>
              </a:rPr>
              <a:t>https://grafana.osc.edu/</a:t>
            </a:r>
            <a:r>
              <a:rPr lang="en-US" sz="2400" dirty="0"/>
              <a:t> </a:t>
            </a:r>
          </a:p>
        </p:txBody>
      </p:sp>
      <p:pic>
        <p:nvPicPr>
          <p:cNvPr id="2" name="Picture 1">
            <a:extLst>
              <a:ext uri="{FF2B5EF4-FFF2-40B4-BE49-F238E27FC236}">
                <a16:creationId xmlns:a16="http://schemas.microsoft.com/office/drawing/2014/main" id="{DEC37929-C9E6-D31B-A822-5D6DCB487B03}"/>
              </a:ext>
            </a:extLst>
          </p:cNvPr>
          <p:cNvPicPr>
            <a:picLocks noChangeAspect="1"/>
          </p:cNvPicPr>
          <p:nvPr/>
        </p:nvPicPr>
        <p:blipFill>
          <a:blip r:embed="rId4"/>
          <a:stretch>
            <a:fillRect/>
          </a:stretch>
        </p:blipFill>
        <p:spPr>
          <a:xfrm>
            <a:off x="755868" y="1799694"/>
            <a:ext cx="10639047" cy="3983886"/>
          </a:xfrm>
          <a:prstGeom prst="rect">
            <a:avLst/>
          </a:prstGeom>
        </p:spPr>
      </p:pic>
    </p:spTree>
    <p:extLst>
      <p:ext uri="{BB962C8B-B14F-4D97-AF65-F5344CB8AC3E}">
        <p14:creationId xmlns:p14="http://schemas.microsoft.com/office/powerpoint/2010/main" val="220570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D29926-B4FA-F59C-B716-31AD02DEFDCD}"/>
              </a:ext>
            </a:extLst>
          </p:cNvPr>
          <p:cNvSpPr txBox="1"/>
          <p:nvPr/>
        </p:nvSpPr>
        <p:spPr>
          <a:xfrm>
            <a:off x="331694" y="890885"/>
            <a:ext cx="5802887" cy="1077218"/>
          </a:xfrm>
          <a:prstGeom prst="rect">
            <a:avLst/>
          </a:prstGeom>
          <a:noFill/>
        </p:spPr>
        <p:txBody>
          <a:bodyPr wrap="square" rtlCol="0">
            <a:spAutoFit/>
          </a:bodyPr>
          <a:lstStyle/>
          <a:p>
            <a:r>
              <a:rPr lang="en-US" sz="3200" b="1" u="sng" dirty="0">
                <a:solidFill>
                  <a:schemeClr val="bg1"/>
                </a:solidFill>
              </a:rPr>
              <a:t>Problem Statement</a:t>
            </a:r>
          </a:p>
          <a:p>
            <a:endParaRPr lang="en-US" sz="3200" b="1" u="sng" dirty="0">
              <a:solidFill>
                <a:schemeClr val="bg1"/>
              </a:solidFill>
            </a:endParaRPr>
          </a:p>
        </p:txBody>
      </p:sp>
      <p:sp>
        <p:nvSpPr>
          <p:cNvPr id="4" name="TextBox 3">
            <a:extLst>
              <a:ext uri="{FF2B5EF4-FFF2-40B4-BE49-F238E27FC236}">
                <a16:creationId xmlns:a16="http://schemas.microsoft.com/office/drawing/2014/main" id="{9965783B-4B8D-EE05-C930-A31F8D36E721}"/>
              </a:ext>
            </a:extLst>
          </p:cNvPr>
          <p:cNvSpPr txBox="1"/>
          <p:nvPr/>
        </p:nvSpPr>
        <p:spPr>
          <a:xfrm>
            <a:off x="331693" y="2052264"/>
            <a:ext cx="5200426" cy="1569660"/>
          </a:xfrm>
          <a:prstGeom prst="rect">
            <a:avLst/>
          </a:prstGeom>
          <a:noFill/>
        </p:spPr>
        <p:txBody>
          <a:bodyPr wrap="square" rtlCol="0">
            <a:spAutoFit/>
          </a:bodyPr>
          <a:lstStyle/>
          <a:p>
            <a:r>
              <a:rPr lang="en-US" sz="2400" dirty="0">
                <a:solidFill>
                  <a:schemeClr val="bg1"/>
                </a:solidFill>
                <a:ea typeface="+mn-lt"/>
                <a:cs typeface="Times New Roman" panose="02020603050405020304" pitchFamily="18" charset="0"/>
              </a:rPr>
              <a:t>Estimating the resource requirements for optimal resource utilization needs understanding:</a:t>
            </a:r>
          </a:p>
          <a:p>
            <a:endParaRPr lang="en-US" sz="2400" dirty="0">
              <a:solidFill>
                <a:schemeClr val="bg1"/>
              </a:solidFill>
              <a:ea typeface="+mn-lt"/>
              <a:cs typeface="Times New Roman" panose="02020603050405020304" pitchFamily="18" charset="0"/>
            </a:endParaRPr>
          </a:p>
        </p:txBody>
      </p:sp>
      <p:pic>
        <p:nvPicPr>
          <p:cNvPr id="5" name="Picture 4">
            <a:extLst>
              <a:ext uri="{FF2B5EF4-FFF2-40B4-BE49-F238E27FC236}">
                <a16:creationId xmlns:a16="http://schemas.microsoft.com/office/drawing/2014/main" id="{1B6E822A-787F-2899-0750-B53A0A9D10D0}"/>
              </a:ext>
            </a:extLst>
          </p:cNvPr>
          <p:cNvPicPr>
            <a:picLocks noChangeAspect="1"/>
          </p:cNvPicPr>
          <p:nvPr/>
        </p:nvPicPr>
        <p:blipFill>
          <a:blip r:embed="rId2"/>
          <a:stretch>
            <a:fillRect/>
          </a:stretch>
        </p:blipFill>
        <p:spPr>
          <a:xfrm>
            <a:off x="5730241" y="331253"/>
            <a:ext cx="6130066" cy="2927792"/>
          </a:xfrm>
          <a:prstGeom prst="rect">
            <a:avLst/>
          </a:prstGeom>
        </p:spPr>
      </p:pic>
      <p:sp>
        <p:nvSpPr>
          <p:cNvPr id="6" name="TextBox 5">
            <a:extLst>
              <a:ext uri="{FF2B5EF4-FFF2-40B4-BE49-F238E27FC236}">
                <a16:creationId xmlns:a16="http://schemas.microsoft.com/office/drawing/2014/main" id="{1F1EF204-4DDE-272D-CDE9-3D99B6B267F5}"/>
              </a:ext>
            </a:extLst>
          </p:cNvPr>
          <p:cNvSpPr txBox="1"/>
          <p:nvPr/>
        </p:nvSpPr>
        <p:spPr>
          <a:xfrm>
            <a:off x="805927" y="3621924"/>
            <a:ext cx="10580146"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Helvetica" pitchFamily="2" charset="0"/>
                <a:ea typeface="+mn-lt"/>
                <a:cs typeface="Times New Roman" panose="02020603050405020304" pitchFamily="18" charset="0"/>
              </a:rPr>
              <a:t>T</a:t>
            </a:r>
            <a:r>
              <a:rPr lang="en-US" sz="2400" dirty="0">
                <a:solidFill>
                  <a:schemeClr val="bg1"/>
                </a:solidFill>
                <a:effectLst/>
                <a:latin typeface="Helvetica" pitchFamily="2" charset="0"/>
              </a:rPr>
              <a:t>ype of application (serial/parallel, compute or I/O-intensive)</a:t>
            </a:r>
          </a:p>
          <a:p>
            <a:pPr marL="342900" indent="-342900">
              <a:buFont typeface="Arial" panose="020B0604020202020204" pitchFamily="34" charset="0"/>
              <a:buChar char="•"/>
            </a:pPr>
            <a:r>
              <a:rPr lang="en-US" sz="2400" dirty="0">
                <a:solidFill>
                  <a:schemeClr val="bg1"/>
                </a:solidFill>
                <a:effectLst/>
                <a:latin typeface="Helvetica" pitchFamily="2" charset="0"/>
              </a:rPr>
              <a:t>The architecture and allocation policies of execution end-point (relationship between cores per node and memory allocations, GPUs per core, and GPU Memory)</a:t>
            </a:r>
          </a:p>
          <a:p>
            <a:pPr marL="342900" indent="-342900">
              <a:buFont typeface="Arial" panose="020B0604020202020204" pitchFamily="34" charset="0"/>
              <a:buChar char="•"/>
            </a:pPr>
            <a:r>
              <a:rPr lang="en-US" sz="2400" dirty="0">
                <a:solidFill>
                  <a:schemeClr val="bg1"/>
                </a:solidFill>
                <a:latin typeface="Helvetica" pitchFamily="2" charset="0"/>
              </a:rPr>
              <a:t>Application Data and Hyperparameters (Loading Datasets into memory, type of optimizer)</a:t>
            </a:r>
            <a:endParaRPr lang="en-US" sz="2400" dirty="0">
              <a:solidFill>
                <a:schemeClr val="bg1"/>
              </a:solidFill>
              <a:ea typeface="+mn-lt"/>
              <a:cs typeface="Times New Roman" panose="02020603050405020304" pitchFamily="18" charset="0"/>
            </a:endParaRPr>
          </a:p>
        </p:txBody>
      </p:sp>
    </p:spTree>
    <p:extLst>
      <p:ext uri="{BB962C8B-B14F-4D97-AF65-F5344CB8AC3E}">
        <p14:creationId xmlns:p14="http://schemas.microsoft.com/office/powerpoint/2010/main" val="2952096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0C0330-44A1-378B-A6EE-C7DE5C3A5EB7}"/>
              </a:ext>
            </a:extLst>
          </p:cNvPr>
          <p:cNvSpPr txBox="1"/>
          <p:nvPr/>
        </p:nvSpPr>
        <p:spPr>
          <a:xfrm>
            <a:off x="231984" y="149241"/>
            <a:ext cx="8185485" cy="646331"/>
          </a:xfrm>
          <a:prstGeom prst="rect">
            <a:avLst/>
          </a:prstGeom>
          <a:noFill/>
        </p:spPr>
        <p:txBody>
          <a:bodyPr wrap="square" rtlCol="0">
            <a:spAutoFit/>
          </a:bodyPr>
          <a:lstStyle/>
          <a:p>
            <a:r>
              <a:rPr lang="en-US" sz="3600" dirty="0">
                <a:solidFill>
                  <a:schemeClr val="bg1"/>
                </a:solidFill>
              </a:rPr>
              <a:t>Manual Fine-Tuning Challenges</a:t>
            </a:r>
          </a:p>
        </p:txBody>
      </p:sp>
      <p:sp>
        <p:nvSpPr>
          <p:cNvPr id="55" name="TextBox 54">
            <a:extLst>
              <a:ext uri="{FF2B5EF4-FFF2-40B4-BE49-F238E27FC236}">
                <a16:creationId xmlns:a16="http://schemas.microsoft.com/office/drawing/2014/main" id="{2BDCA493-5646-4ADF-BB31-8E38CAE8E9E6}"/>
              </a:ext>
            </a:extLst>
          </p:cNvPr>
          <p:cNvSpPr txBox="1"/>
          <p:nvPr/>
        </p:nvSpPr>
        <p:spPr>
          <a:xfrm>
            <a:off x="521189" y="5631733"/>
            <a:ext cx="3827663" cy="1077026"/>
          </a:xfrm>
          <a:prstGeom prst="rect">
            <a:avLst/>
          </a:prstGeom>
          <a:noFill/>
        </p:spPr>
        <p:txBody>
          <a:bodyPr wrap="square" rtlCol="0">
            <a:spAutoFit/>
          </a:bodyPr>
          <a:lstStyle/>
          <a:p>
            <a:r>
              <a:rPr lang="en-US" sz="2133" dirty="0">
                <a:solidFill>
                  <a:schemeClr val="bg1"/>
                </a:solidFill>
                <a:ea typeface="+mn-lt"/>
                <a:cs typeface="Times New Roman" panose="02020603050405020304" pitchFamily="18" charset="0"/>
              </a:rPr>
              <a:t>What motivates fine-tuning?</a:t>
            </a:r>
          </a:p>
          <a:p>
            <a:pPr marL="380990" indent="-380990">
              <a:buFont typeface="Arial" panose="020B0604020202020204" pitchFamily="34" charset="0"/>
              <a:buChar char="•"/>
            </a:pPr>
            <a:r>
              <a:rPr lang="en-US" sz="2133" dirty="0">
                <a:solidFill>
                  <a:schemeClr val="bg1"/>
                </a:solidFill>
                <a:ea typeface="+mn-lt"/>
                <a:cs typeface="Times New Roman" panose="02020603050405020304" pitchFamily="18" charset="0"/>
              </a:rPr>
              <a:t>Cost of executions</a:t>
            </a:r>
          </a:p>
          <a:p>
            <a:pPr marL="380990" indent="-380990">
              <a:buFont typeface="Arial" panose="020B0604020202020204" pitchFamily="34" charset="0"/>
              <a:buChar char="•"/>
            </a:pPr>
            <a:r>
              <a:rPr lang="en-US" sz="2133" dirty="0">
                <a:solidFill>
                  <a:schemeClr val="bg1"/>
                </a:solidFill>
                <a:ea typeface="+mn-lt"/>
                <a:cs typeface="Times New Roman" panose="02020603050405020304" pitchFamily="18" charset="0"/>
              </a:rPr>
              <a:t>Availability of cluster</a:t>
            </a:r>
          </a:p>
        </p:txBody>
      </p:sp>
      <p:sp>
        <p:nvSpPr>
          <p:cNvPr id="3" name="object 15">
            <a:extLst>
              <a:ext uri="{FF2B5EF4-FFF2-40B4-BE49-F238E27FC236}">
                <a16:creationId xmlns:a16="http://schemas.microsoft.com/office/drawing/2014/main" id="{FC2B39DE-10CA-70A9-2CF9-D08D2255D99F}"/>
              </a:ext>
            </a:extLst>
          </p:cNvPr>
          <p:cNvSpPr txBox="1"/>
          <p:nvPr/>
        </p:nvSpPr>
        <p:spPr>
          <a:xfrm>
            <a:off x="0" y="931846"/>
            <a:ext cx="8697704" cy="246221"/>
          </a:xfrm>
          <a:prstGeom prst="rect">
            <a:avLst/>
          </a:prstGeom>
        </p:spPr>
        <p:txBody>
          <a:bodyPr vert="horz" wrap="square" lIns="0" tIns="0" rIns="0" bIns="0" rtlCol="0">
            <a:spAutoFit/>
          </a:bodyPr>
          <a:lstStyle/>
          <a:p>
            <a:pPr marL="27719" algn="ctr"/>
            <a:r>
              <a:rPr lang="en-US" sz="1600" b="1" spc="33" dirty="0">
                <a:solidFill>
                  <a:schemeClr val="bg1"/>
                </a:solidFill>
                <a:latin typeface="Arial"/>
                <a:cs typeface="Arial"/>
              </a:rPr>
              <a:t>Image 2: User interaction with cyber infrastructures for resource allocations</a:t>
            </a:r>
            <a:endParaRPr sz="1600" dirty="0">
              <a:solidFill>
                <a:schemeClr val="bg1"/>
              </a:solidFill>
              <a:latin typeface="Arial"/>
              <a:cs typeface="Arial"/>
            </a:endParaRPr>
          </a:p>
        </p:txBody>
      </p:sp>
      <p:pic>
        <p:nvPicPr>
          <p:cNvPr id="5" name="Picture 4">
            <a:extLst>
              <a:ext uri="{FF2B5EF4-FFF2-40B4-BE49-F238E27FC236}">
                <a16:creationId xmlns:a16="http://schemas.microsoft.com/office/drawing/2014/main" id="{6410480D-44B1-E08C-3CAB-BD06A00A1613}"/>
              </a:ext>
            </a:extLst>
          </p:cNvPr>
          <p:cNvPicPr>
            <a:picLocks noChangeAspect="1"/>
          </p:cNvPicPr>
          <p:nvPr/>
        </p:nvPicPr>
        <p:blipFill>
          <a:blip r:embed="rId2"/>
          <a:stretch>
            <a:fillRect/>
          </a:stretch>
        </p:blipFill>
        <p:spPr>
          <a:xfrm>
            <a:off x="411658" y="1314341"/>
            <a:ext cx="5684342" cy="4317201"/>
          </a:xfrm>
          <a:prstGeom prst="rect">
            <a:avLst/>
          </a:prstGeom>
        </p:spPr>
      </p:pic>
      <p:sp>
        <p:nvSpPr>
          <p:cNvPr id="6" name="TextBox 5">
            <a:extLst>
              <a:ext uri="{FF2B5EF4-FFF2-40B4-BE49-F238E27FC236}">
                <a16:creationId xmlns:a16="http://schemas.microsoft.com/office/drawing/2014/main" id="{CA683043-3167-8785-5C3E-833099D80099}"/>
              </a:ext>
            </a:extLst>
          </p:cNvPr>
          <p:cNvSpPr txBox="1"/>
          <p:nvPr/>
        </p:nvSpPr>
        <p:spPr>
          <a:xfrm>
            <a:off x="6254095" y="1314341"/>
            <a:ext cx="4354803" cy="1405256"/>
          </a:xfrm>
          <a:prstGeom prst="rect">
            <a:avLst/>
          </a:prstGeom>
          <a:noFill/>
        </p:spPr>
        <p:txBody>
          <a:bodyPr wrap="square" rtlCol="0">
            <a:spAutoFit/>
          </a:bodyPr>
          <a:lstStyle/>
          <a:p>
            <a:r>
              <a:rPr lang="en-US" sz="2133" dirty="0">
                <a:solidFill>
                  <a:schemeClr val="bg1"/>
                </a:solidFill>
                <a:ea typeface="+mn-lt"/>
                <a:cs typeface="Times New Roman" panose="02020603050405020304" pitchFamily="18" charset="0"/>
              </a:rPr>
              <a:t>How frequently do we fine-tune?</a:t>
            </a:r>
          </a:p>
          <a:p>
            <a:pPr marL="457189" indent="-457189">
              <a:buFont typeface="Arial" panose="020B0604020202020204" pitchFamily="34" charset="0"/>
              <a:buChar char="•"/>
            </a:pPr>
            <a:r>
              <a:rPr lang="en-US" sz="2133" dirty="0">
                <a:solidFill>
                  <a:schemeClr val="bg1"/>
                </a:solidFill>
                <a:ea typeface="+mn-lt"/>
                <a:cs typeface="Times New Roman" panose="02020603050405020304" pitchFamily="18" charset="0"/>
              </a:rPr>
              <a:t>Changes in the third-party tools (upgrades)</a:t>
            </a:r>
          </a:p>
          <a:p>
            <a:pPr marL="457189" indent="-457189">
              <a:buFont typeface="Arial" panose="020B0604020202020204" pitchFamily="34" charset="0"/>
              <a:buChar char="•"/>
            </a:pPr>
            <a:r>
              <a:rPr lang="en-US" sz="2133" dirty="0">
                <a:solidFill>
                  <a:schemeClr val="bg1"/>
                </a:solidFill>
                <a:ea typeface="+mn-lt"/>
                <a:cs typeface="Times New Roman" panose="02020603050405020304" pitchFamily="18" charset="0"/>
              </a:rPr>
              <a:t>Changes to the execution nodes</a:t>
            </a:r>
          </a:p>
        </p:txBody>
      </p:sp>
      <p:pic>
        <p:nvPicPr>
          <p:cNvPr id="7" name="Picture 6">
            <a:extLst>
              <a:ext uri="{FF2B5EF4-FFF2-40B4-BE49-F238E27FC236}">
                <a16:creationId xmlns:a16="http://schemas.microsoft.com/office/drawing/2014/main" id="{8518D10C-FE85-4E13-0671-CFD467EF5241}"/>
              </a:ext>
            </a:extLst>
          </p:cNvPr>
          <p:cNvPicPr>
            <a:picLocks noChangeAspect="1"/>
          </p:cNvPicPr>
          <p:nvPr/>
        </p:nvPicPr>
        <p:blipFill>
          <a:blip r:embed="rId3"/>
          <a:stretch>
            <a:fillRect/>
          </a:stretch>
        </p:blipFill>
        <p:spPr>
          <a:xfrm>
            <a:off x="6205531" y="2875908"/>
            <a:ext cx="5732906" cy="3317083"/>
          </a:xfrm>
          <a:prstGeom prst="rect">
            <a:avLst/>
          </a:prstGeom>
        </p:spPr>
      </p:pic>
    </p:spTree>
    <p:extLst>
      <p:ext uri="{BB962C8B-B14F-4D97-AF65-F5344CB8AC3E}">
        <p14:creationId xmlns:p14="http://schemas.microsoft.com/office/powerpoint/2010/main" val="4047493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0C0330-44A1-378B-A6EE-C7DE5C3A5EB7}"/>
              </a:ext>
            </a:extLst>
          </p:cNvPr>
          <p:cNvSpPr txBox="1"/>
          <p:nvPr/>
        </p:nvSpPr>
        <p:spPr>
          <a:xfrm>
            <a:off x="518460" y="805205"/>
            <a:ext cx="6950104" cy="769441"/>
          </a:xfrm>
          <a:prstGeom prst="rect">
            <a:avLst/>
          </a:prstGeom>
          <a:noFill/>
        </p:spPr>
        <p:txBody>
          <a:bodyPr wrap="square" rtlCol="0">
            <a:spAutoFit/>
          </a:bodyPr>
          <a:lstStyle/>
          <a:p>
            <a:r>
              <a:rPr lang="en-US" sz="4400" b="1" u="sng" dirty="0">
                <a:solidFill>
                  <a:schemeClr val="bg1"/>
                </a:solidFill>
              </a:rPr>
              <a:t>Goal</a:t>
            </a:r>
            <a:endParaRPr lang="en-US" sz="3200" b="1" u="sng" dirty="0">
              <a:solidFill>
                <a:schemeClr val="bg1"/>
              </a:solidFill>
            </a:endParaRPr>
          </a:p>
        </p:txBody>
      </p:sp>
      <p:sp>
        <p:nvSpPr>
          <p:cNvPr id="8" name="TextBox 7">
            <a:extLst>
              <a:ext uri="{FF2B5EF4-FFF2-40B4-BE49-F238E27FC236}">
                <a16:creationId xmlns:a16="http://schemas.microsoft.com/office/drawing/2014/main" id="{C23A6572-2D6E-824C-5C09-A3537BD53589}"/>
              </a:ext>
            </a:extLst>
          </p:cNvPr>
          <p:cNvSpPr txBox="1"/>
          <p:nvPr/>
        </p:nvSpPr>
        <p:spPr>
          <a:xfrm>
            <a:off x="1264919" y="1694936"/>
            <a:ext cx="10041987" cy="1734064"/>
          </a:xfrm>
          <a:prstGeom prst="rect">
            <a:avLst/>
          </a:prstGeom>
          <a:noFill/>
        </p:spPr>
        <p:txBody>
          <a:bodyPr wrap="square" rtlCol="0">
            <a:spAutoFit/>
          </a:bodyPr>
          <a:lstStyle/>
          <a:p>
            <a:pPr algn="ctr"/>
            <a:r>
              <a:rPr lang="en-US" sz="2667" dirty="0">
                <a:solidFill>
                  <a:schemeClr val="bg1"/>
                </a:solidFill>
                <a:ea typeface="+mn-lt"/>
                <a:cs typeface="Times New Roman" panose="02020603050405020304" pitchFamily="18" charset="0"/>
              </a:rPr>
              <a:t>Can we build a framework to estimate the resource requirements (runtime) to execute an application on shared cyber infrastructures that could aid recommendation systems or smart job allocations for optimal resource utilization?</a:t>
            </a:r>
          </a:p>
        </p:txBody>
      </p:sp>
      <p:pic>
        <p:nvPicPr>
          <p:cNvPr id="3" name="Picture 2">
            <a:extLst>
              <a:ext uri="{FF2B5EF4-FFF2-40B4-BE49-F238E27FC236}">
                <a16:creationId xmlns:a16="http://schemas.microsoft.com/office/drawing/2014/main" id="{DDDD38FE-8617-079F-B707-618C382D4CEC}"/>
              </a:ext>
            </a:extLst>
          </p:cNvPr>
          <p:cNvPicPr>
            <a:picLocks noChangeAspect="1"/>
          </p:cNvPicPr>
          <p:nvPr/>
        </p:nvPicPr>
        <p:blipFill>
          <a:blip r:embed="rId2"/>
          <a:stretch>
            <a:fillRect/>
          </a:stretch>
        </p:blipFill>
        <p:spPr>
          <a:xfrm>
            <a:off x="2296378" y="3994971"/>
            <a:ext cx="7134309" cy="2649887"/>
          </a:xfrm>
          <a:prstGeom prst="rect">
            <a:avLst/>
          </a:prstGeom>
        </p:spPr>
      </p:pic>
    </p:spTree>
    <p:extLst>
      <p:ext uri="{BB962C8B-B14F-4D97-AF65-F5344CB8AC3E}">
        <p14:creationId xmlns:p14="http://schemas.microsoft.com/office/powerpoint/2010/main" val="310771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0C0330-44A1-378B-A6EE-C7DE5C3A5EB7}"/>
              </a:ext>
            </a:extLst>
          </p:cNvPr>
          <p:cNvSpPr txBox="1"/>
          <p:nvPr/>
        </p:nvSpPr>
        <p:spPr>
          <a:xfrm>
            <a:off x="385109" y="444897"/>
            <a:ext cx="10902684" cy="584775"/>
          </a:xfrm>
          <a:prstGeom prst="rect">
            <a:avLst/>
          </a:prstGeom>
          <a:noFill/>
        </p:spPr>
        <p:txBody>
          <a:bodyPr wrap="square" rtlCol="0">
            <a:spAutoFit/>
          </a:bodyPr>
          <a:lstStyle/>
          <a:p>
            <a:r>
              <a:rPr lang="en-US" sz="3200" dirty="0">
                <a:solidFill>
                  <a:schemeClr val="bg1"/>
                </a:solidFill>
              </a:rPr>
              <a:t>Challenges for building an AI-driven walltime estimator</a:t>
            </a:r>
          </a:p>
        </p:txBody>
      </p:sp>
      <p:sp>
        <p:nvSpPr>
          <p:cNvPr id="8" name="TextBox 7">
            <a:extLst>
              <a:ext uri="{FF2B5EF4-FFF2-40B4-BE49-F238E27FC236}">
                <a16:creationId xmlns:a16="http://schemas.microsoft.com/office/drawing/2014/main" id="{C23A6572-2D6E-824C-5C09-A3537BD53589}"/>
              </a:ext>
            </a:extLst>
          </p:cNvPr>
          <p:cNvSpPr txBox="1"/>
          <p:nvPr/>
        </p:nvSpPr>
        <p:spPr>
          <a:xfrm>
            <a:off x="554801" y="1367742"/>
            <a:ext cx="10230428" cy="2308324"/>
          </a:xfrm>
          <a:prstGeom prst="rect">
            <a:avLst/>
          </a:prstGeom>
          <a:noFill/>
        </p:spPr>
        <p:txBody>
          <a:bodyPr wrap="square" rtlCol="0">
            <a:spAutoFit/>
          </a:bodyPr>
          <a:lstStyle/>
          <a:p>
            <a:pPr marL="609585" indent="-609585">
              <a:buFont typeface="+mj-lt"/>
              <a:buAutoNum type="arabicPeriod"/>
            </a:pPr>
            <a:r>
              <a:rPr lang="en-US" sz="2400" dirty="0">
                <a:solidFill>
                  <a:schemeClr val="bg1"/>
                </a:solidFill>
                <a:latin typeface="Helvetica" pitchFamily="2" charset="0"/>
              </a:rPr>
              <a:t>Availability of execution history - training data</a:t>
            </a:r>
            <a:endParaRPr lang="en-US" sz="2400" dirty="0">
              <a:solidFill>
                <a:schemeClr val="bg1"/>
              </a:solidFill>
              <a:ea typeface="+mn-lt"/>
              <a:cs typeface="Times New Roman" panose="02020603050405020304" pitchFamily="18" charset="0"/>
            </a:endParaRPr>
          </a:p>
          <a:p>
            <a:pPr marL="609585" indent="-609585">
              <a:buFont typeface="+mj-lt"/>
              <a:buAutoNum type="arabicPeriod"/>
            </a:pPr>
            <a:r>
              <a:rPr lang="en-US" sz="2400" dirty="0">
                <a:solidFill>
                  <a:schemeClr val="bg1"/>
                </a:solidFill>
                <a:latin typeface="Helvetica" pitchFamily="2" charset="0"/>
              </a:rPr>
              <a:t>Understanding and capturing resource-specific features for machine learning</a:t>
            </a:r>
          </a:p>
          <a:p>
            <a:pPr marL="609585" indent="-609585">
              <a:buFont typeface="+mj-lt"/>
              <a:buAutoNum type="arabicPeriod"/>
            </a:pPr>
            <a:r>
              <a:rPr lang="en-US" sz="2400" dirty="0">
                <a:solidFill>
                  <a:schemeClr val="bg1"/>
                </a:solidFill>
                <a:latin typeface="Helvetica" pitchFamily="2" charset="0"/>
              </a:rPr>
              <a:t>Choosing an appropriate regression model per target application</a:t>
            </a:r>
          </a:p>
          <a:p>
            <a:pPr marL="609585" indent="-609585">
              <a:buFont typeface="+mj-lt"/>
              <a:buAutoNum type="arabicPeriod"/>
            </a:pPr>
            <a:r>
              <a:rPr lang="en-US" sz="2400" dirty="0">
                <a:solidFill>
                  <a:schemeClr val="bg1"/>
                </a:solidFill>
                <a:latin typeface="Helvetica" pitchFamily="2" charset="0"/>
              </a:rPr>
              <a:t>Selecting the appropriate execution configuration based on the CI allocation policies</a:t>
            </a:r>
            <a:endParaRPr lang="en-US" sz="2400" dirty="0">
              <a:solidFill>
                <a:schemeClr val="bg1"/>
              </a:solidFill>
              <a:ea typeface="+mn-lt"/>
              <a:cs typeface="Times New Roman" panose="02020603050405020304" pitchFamily="18" charset="0"/>
            </a:endParaRPr>
          </a:p>
        </p:txBody>
      </p:sp>
    </p:spTree>
    <p:extLst>
      <p:ext uri="{BB962C8B-B14F-4D97-AF65-F5344CB8AC3E}">
        <p14:creationId xmlns:p14="http://schemas.microsoft.com/office/powerpoint/2010/main" val="39249775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74D9741-B1BB-494D-9978-160BAA2D1681}" vid="{AD23612E-7A56-8B4B-AFAD-EB9B29E1B2E8}"/>
    </a:ext>
  </a:extLst>
</a:theme>
</file>

<file path=docProps/app.xml><?xml version="1.0" encoding="utf-8"?>
<Properties xmlns="http://schemas.openxmlformats.org/officeDocument/2006/extended-properties" xmlns:vt="http://schemas.openxmlformats.org/officeDocument/2006/docPropsVTypes">
  <Template>Office Theme</Template>
  <TotalTime>4645</TotalTime>
  <Words>898</Words>
  <Application>Microsoft Macintosh PowerPoint</Application>
  <PresentationFormat>Widescreen</PresentationFormat>
  <Paragraphs>182</Paragraphs>
  <Slides>18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Calibri Light</vt:lpstr>
      <vt:lpstr>Gill Sans MT</vt:lpstr>
      <vt:lpstr>Helvetica</vt:lpstr>
      <vt:lpstr>Helvetica Neue</vt:lpstr>
      <vt:lpstr>Open Sans Light</vt:lpstr>
      <vt:lpstr>Symbol</vt:lpstr>
      <vt:lpstr>Office Theme</vt:lpstr>
      <vt:lpstr>PowerPoint Presentation</vt:lpstr>
      <vt:lpstr>About Me</vt:lpstr>
      <vt:lpstr>PowerPoint Presentation</vt:lpstr>
      <vt:lpstr>Internship Goal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Timeline - Summary</vt:lpstr>
      <vt:lpstr>Magic Moments</vt:lpstr>
      <vt:lpstr>PEARC23</vt:lpstr>
      <vt:lpstr>SGX3 times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Vallabhajosyula, Manikya Swathi</dc:creator>
  <cp:lastModifiedBy>Vallabhajosyula, Manikya Swathi</cp:lastModifiedBy>
  <cp:revision>8</cp:revision>
  <cp:lastPrinted>2023-08-02T16:53:56Z</cp:lastPrinted>
  <dcterms:created xsi:type="dcterms:W3CDTF">2023-07-31T15:44:10Z</dcterms:created>
  <dcterms:modified xsi:type="dcterms:W3CDTF">2023-08-03T21:09:52Z</dcterms:modified>
</cp:coreProperties>
</file>