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30"/>
  </p:notesMasterIdLst>
  <p:handoutMasterIdLst>
    <p:handoutMasterId r:id="rId31"/>
  </p:handoutMasterIdLst>
  <p:sldIdLst>
    <p:sldId id="256" r:id="rId2"/>
    <p:sldId id="1365" r:id="rId3"/>
    <p:sldId id="1244" r:id="rId4"/>
    <p:sldId id="1371" r:id="rId5"/>
    <p:sldId id="1372" r:id="rId6"/>
    <p:sldId id="1374" r:id="rId7"/>
    <p:sldId id="1369" r:id="rId8"/>
    <p:sldId id="1360" r:id="rId9"/>
    <p:sldId id="1375" r:id="rId10"/>
    <p:sldId id="1363" r:id="rId11"/>
    <p:sldId id="1376" r:id="rId12"/>
    <p:sldId id="1378" r:id="rId13"/>
    <p:sldId id="1377" r:id="rId14"/>
    <p:sldId id="1380" r:id="rId15"/>
    <p:sldId id="1381" r:id="rId16"/>
    <p:sldId id="1382" r:id="rId17"/>
    <p:sldId id="1383" r:id="rId18"/>
    <p:sldId id="1379" r:id="rId19"/>
    <p:sldId id="1354" r:id="rId20"/>
    <p:sldId id="1384" r:id="rId21"/>
    <p:sldId id="1385" r:id="rId22"/>
    <p:sldId id="1387" r:id="rId23"/>
    <p:sldId id="1386" r:id="rId24"/>
    <p:sldId id="1388" r:id="rId25"/>
    <p:sldId id="1389" r:id="rId26"/>
    <p:sldId id="1390" r:id="rId27"/>
    <p:sldId id="1391" r:id="rId28"/>
    <p:sldId id="137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15C0"/>
    <a:srgbClr val="FC583A"/>
    <a:srgbClr val="00B300"/>
    <a:srgbClr val="00FF00"/>
    <a:srgbClr val="87BE48"/>
    <a:srgbClr val="D94288"/>
    <a:srgbClr val="CCFFC9"/>
    <a:srgbClr val="DA4288"/>
    <a:srgbClr val="FF0400"/>
    <a:srgbClr val="01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90" autoAdjust="0"/>
    <p:restoredTop sz="91411" autoAdjust="0"/>
  </p:normalViewPr>
  <p:slideViewPr>
    <p:cSldViewPr snapToGrid="0">
      <p:cViewPr varScale="1">
        <p:scale>
          <a:sx n="109" d="100"/>
          <a:sy n="109" d="100"/>
        </p:scale>
        <p:origin x="184" y="280"/>
      </p:cViewPr>
      <p:guideLst/>
    </p:cSldViewPr>
  </p:slideViewPr>
  <p:outlineViewPr>
    <p:cViewPr>
      <p:scale>
        <a:sx n="33" d="100"/>
        <a:sy n="33" d="100"/>
      </p:scale>
      <p:origin x="-4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84036E-704A-5640-B29E-EA7B4CD848C1}" type="doc">
      <dgm:prSet loTypeId="urn:microsoft.com/office/officeart/2005/8/layout/process3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0B7F2A3-275F-874E-8246-53B7E6E5B20A}">
      <dgm:prSet phldrT="[Text]"/>
      <dgm:spPr/>
      <dgm:t>
        <a:bodyPr/>
        <a:lstStyle/>
        <a:p>
          <a:r>
            <a:rPr lang="en-US" dirty="0"/>
            <a:t>Matthew Greenhouse</a:t>
          </a:r>
        </a:p>
      </dgm:t>
    </dgm:pt>
    <dgm:pt modelId="{D8AFCDC1-2DA4-2F4C-8CCB-7E50FBB0B5FD}" type="parTrans" cxnId="{969E89DE-2C3A-274E-9988-B5B855EE991D}">
      <dgm:prSet/>
      <dgm:spPr/>
      <dgm:t>
        <a:bodyPr/>
        <a:lstStyle/>
        <a:p>
          <a:endParaRPr lang="en-US"/>
        </a:p>
      </dgm:t>
    </dgm:pt>
    <dgm:pt modelId="{0F024D6E-6800-5F44-812D-5EEB73E9DA97}" type="sibTrans" cxnId="{969E89DE-2C3A-274E-9988-B5B855EE991D}">
      <dgm:prSet/>
      <dgm:spPr/>
      <dgm:t>
        <a:bodyPr/>
        <a:lstStyle/>
        <a:p>
          <a:endParaRPr lang="en-US"/>
        </a:p>
      </dgm:t>
    </dgm:pt>
    <dgm:pt modelId="{E4EFBBAF-ED21-ED4D-8F28-C76ECE7889E7}">
      <dgm:prSet phldrT="[Text]"/>
      <dgm:spPr/>
      <dgm:t>
        <a:bodyPr/>
        <a:lstStyle/>
        <a:p>
          <a:r>
            <a:rPr lang="en-US" dirty="0"/>
            <a:t>James Webb Telescope: an incredible source of data</a:t>
          </a:r>
        </a:p>
      </dgm:t>
    </dgm:pt>
    <dgm:pt modelId="{5460B769-8634-2142-BED1-9638EA1FA944}" type="parTrans" cxnId="{C04D182D-B18E-2F42-A412-29ED4B75593D}">
      <dgm:prSet/>
      <dgm:spPr/>
      <dgm:t>
        <a:bodyPr/>
        <a:lstStyle/>
        <a:p>
          <a:endParaRPr lang="en-US"/>
        </a:p>
      </dgm:t>
    </dgm:pt>
    <dgm:pt modelId="{00931AE8-EC0E-7B49-87A3-B69C65424782}" type="sibTrans" cxnId="{C04D182D-B18E-2F42-A412-29ED4B75593D}">
      <dgm:prSet/>
      <dgm:spPr/>
      <dgm:t>
        <a:bodyPr/>
        <a:lstStyle/>
        <a:p>
          <a:endParaRPr lang="en-US"/>
        </a:p>
      </dgm:t>
    </dgm:pt>
    <dgm:pt modelId="{24B07D17-8169-BC4B-9036-9ECB27E73996}">
      <dgm:prSet phldrT="[Text]"/>
      <dgm:spPr/>
      <dgm:t>
        <a:bodyPr/>
        <a:lstStyle/>
        <a:p>
          <a:r>
            <a:rPr lang="en-US" dirty="0"/>
            <a:t>John Towns</a:t>
          </a:r>
        </a:p>
      </dgm:t>
    </dgm:pt>
    <dgm:pt modelId="{0F71F4BF-0CBA-B549-ADB3-C235C896D955}" type="parTrans" cxnId="{BA7023FF-B8C2-5D48-82EB-A0AC41B983A9}">
      <dgm:prSet/>
      <dgm:spPr/>
      <dgm:t>
        <a:bodyPr/>
        <a:lstStyle/>
        <a:p>
          <a:endParaRPr lang="en-US"/>
        </a:p>
      </dgm:t>
    </dgm:pt>
    <dgm:pt modelId="{7BADDC86-75A2-5441-AE55-F7602EE46BC1}" type="sibTrans" cxnId="{BA7023FF-B8C2-5D48-82EB-A0AC41B983A9}">
      <dgm:prSet/>
      <dgm:spPr/>
      <dgm:t>
        <a:bodyPr/>
        <a:lstStyle/>
        <a:p>
          <a:endParaRPr lang="en-US"/>
        </a:p>
      </dgm:t>
    </dgm:pt>
    <dgm:pt modelId="{0DA2FC21-C5F2-5940-A570-583D43238ED2}">
      <dgm:prSet phldrT="[Text]"/>
      <dgm:spPr/>
      <dgm:t>
        <a:bodyPr/>
        <a:lstStyle/>
        <a:p>
          <a:r>
            <a:rPr lang="en-US" dirty="0"/>
            <a:t>ACCESS:</a:t>
          </a:r>
          <a:br>
            <a:rPr lang="en-US" dirty="0"/>
          </a:br>
          <a:r>
            <a:rPr lang="en-US" dirty="0"/>
            <a:t>a wealth of computing power to process data</a:t>
          </a:r>
        </a:p>
      </dgm:t>
    </dgm:pt>
    <dgm:pt modelId="{58933C73-262A-E040-9A15-47784F272CB4}" type="parTrans" cxnId="{95A6A11C-F01C-5F4A-8350-8EF798DDF5D2}">
      <dgm:prSet/>
      <dgm:spPr/>
      <dgm:t>
        <a:bodyPr/>
        <a:lstStyle/>
        <a:p>
          <a:endParaRPr lang="en-US"/>
        </a:p>
      </dgm:t>
    </dgm:pt>
    <dgm:pt modelId="{9AFB3D31-94D0-DF4B-9186-36520D41D0BD}" type="sibTrans" cxnId="{95A6A11C-F01C-5F4A-8350-8EF798DDF5D2}">
      <dgm:prSet/>
      <dgm:spPr/>
      <dgm:t>
        <a:bodyPr/>
        <a:lstStyle/>
        <a:p>
          <a:endParaRPr lang="en-US"/>
        </a:p>
      </dgm:t>
    </dgm:pt>
    <dgm:pt modelId="{4A3AB774-8210-3548-92BC-8A5288356B93}">
      <dgm:prSet phldrT="[Text]"/>
      <dgm:spPr/>
      <dgm:t>
        <a:bodyPr/>
        <a:lstStyle/>
        <a:p>
          <a:r>
            <a:rPr lang="en-US" dirty="0"/>
            <a:t>Krishna </a:t>
          </a:r>
          <a:r>
            <a:rPr lang="en-US" dirty="0" err="1"/>
            <a:t>Madhavan</a:t>
          </a:r>
          <a:endParaRPr lang="en-US" dirty="0"/>
        </a:p>
      </dgm:t>
    </dgm:pt>
    <dgm:pt modelId="{C521CF5A-34D0-874A-8EFE-ABF6CE12E9F6}" type="parTrans" cxnId="{9F2DDE88-00F7-CF4B-8469-7F3C3243CA55}">
      <dgm:prSet/>
      <dgm:spPr/>
      <dgm:t>
        <a:bodyPr/>
        <a:lstStyle/>
        <a:p>
          <a:endParaRPr lang="en-US"/>
        </a:p>
      </dgm:t>
    </dgm:pt>
    <dgm:pt modelId="{8B6BE2F1-06F1-174B-9469-1F4B17DA708B}" type="sibTrans" cxnId="{9F2DDE88-00F7-CF4B-8469-7F3C3243CA55}">
      <dgm:prSet/>
      <dgm:spPr/>
      <dgm:t>
        <a:bodyPr/>
        <a:lstStyle/>
        <a:p>
          <a:endParaRPr lang="en-US"/>
        </a:p>
      </dgm:t>
    </dgm:pt>
    <dgm:pt modelId="{B0593297-52E6-F14D-A2C0-2CAA9618E54C}">
      <dgm:prSet phldrT="[Text]"/>
      <dgm:spPr/>
      <dgm:t>
        <a:bodyPr/>
        <a:lstStyle/>
        <a:p>
          <a:r>
            <a:rPr lang="en-US" dirty="0"/>
            <a:t>Microsoft: using AI to translate data and computing into engaging educational experiences</a:t>
          </a:r>
        </a:p>
      </dgm:t>
    </dgm:pt>
    <dgm:pt modelId="{16DD97FE-C2AF-B949-88DE-F163AE5052B8}" type="parTrans" cxnId="{D0CA822B-D381-D04B-91A2-26B1A17DFA0B}">
      <dgm:prSet/>
      <dgm:spPr/>
      <dgm:t>
        <a:bodyPr/>
        <a:lstStyle/>
        <a:p>
          <a:endParaRPr lang="en-US"/>
        </a:p>
      </dgm:t>
    </dgm:pt>
    <dgm:pt modelId="{7EE263B9-5D46-F643-9BA1-83FC8CC7A29B}" type="sibTrans" cxnId="{D0CA822B-D381-D04B-91A2-26B1A17DFA0B}">
      <dgm:prSet/>
      <dgm:spPr/>
      <dgm:t>
        <a:bodyPr/>
        <a:lstStyle/>
        <a:p>
          <a:endParaRPr lang="en-US"/>
        </a:p>
      </dgm:t>
    </dgm:pt>
    <dgm:pt modelId="{D5E621C9-36E8-534F-9778-67E75D829A9F}">
      <dgm:prSet phldrT="[Text]"/>
      <dgm:spPr/>
      <dgm:t>
        <a:bodyPr/>
        <a:lstStyle/>
        <a:p>
          <a:r>
            <a:rPr lang="en-US" dirty="0"/>
            <a:t>Steven Ellis</a:t>
          </a:r>
        </a:p>
      </dgm:t>
    </dgm:pt>
    <dgm:pt modelId="{85D637C6-0808-0C42-8C19-1847C1BA93B1}" type="parTrans" cxnId="{2B67E98D-6149-F74D-9D2B-2A5BF345744A}">
      <dgm:prSet/>
      <dgm:spPr/>
      <dgm:t>
        <a:bodyPr/>
        <a:lstStyle/>
        <a:p>
          <a:endParaRPr lang="en-US"/>
        </a:p>
      </dgm:t>
    </dgm:pt>
    <dgm:pt modelId="{ECD488A0-6AE0-EE40-BB5D-3F2D1F92813F}" type="sibTrans" cxnId="{2B67E98D-6149-F74D-9D2B-2A5BF345744A}">
      <dgm:prSet/>
      <dgm:spPr/>
      <dgm:t>
        <a:bodyPr/>
        <a:lstStyle/>
        <a:p>
          <a:endParaRPr lang="en-US"/>
        </a:p>
      </dgm:t>
    </dgm:pt>
    <dgm:pt modelId="{24AD19B1-C112-3445-B49B-A0FB1324F7FE}">
      <dgm:prSet phldrT="[Text]"/>
      <dgm:spPr/>
      <dgm:t>
        <a:bodyPr/>
        <a:lstStyle/>
        <a:p>
          <a:r>
            <a:rPr lang="en-US" dirty="0"/>
            <a:t>NSF:</a:t>
          </a:r>
          <a:br>
            <a:rPr lang="en-US" dirty="0"/>
          </a:br>
          <a:r>
            <a:rPr lang="en-US" dirty="0"/>
            <a:t>ways that NSF can support science gateways</a:t>
          </a:r>
        </a:p>
      </dgm:t>
    </dgm:pt>
    <dgm:pt modelId="{8C5B7459-1B8F-BD4F-B2AE-D0DE60FED9D2}" type="parTrans" cxnId="{CDB81638-1B2C-BB49-A9D0-E9D7675A77BE}">
      <dgm:prSet/>
      <dgm:spPr/>
      <dgm:t>
        <a:bodyPr/>
        <a:lstStyle/>
        <a:p>
          <a:endParaRPr lang="en-US"/>
        </a:p>
      </dgm:t>
    </dgm:pt>
    <dgm:pt modelId="{1E4DCB13-5315-F549-87DE-1B66119E122E}" type="sibTrans" cxnId="{CDB81638-1B2C-BB49-A9D0-E9D7675A77BE}">
      <dgm:prSet/>
      <dgm:spPr/>
      <dgm:t>
        <a:bodyPr/>
        <a:lstStyle/>
        <a:p>
          <a:endParaRPr lang="en-US"/>
        </a:p>
      </dgm:t>
    </dgm:pt>
    <dgm:pt modelId="{824A2714-C953-4E41-85AD-748F48143C69}" type="pres">
      <dgm:prSet presAssocID="{5684036E-704A-5640-B29E-EA7B4CD848C1}" presName="linearFlow" presStyleCnt="0">
        <dgm:presLayoutVars>
          <dgm:dir/>
          <dgm:animLvl val="lvl"/>
          <dgm:resizeHandles val="exact"/>
        </dgm:presLayoutVars>
      </dgm:prSet>
      <dgm:spPr/>
    </dgm:pt>
    <dgm:pt modelId="{298024F2-0006-4C40-8830-4A7701402031}" type="pres">
      <dgm:prSet presAssocID="{70B7F2A3-275F-874E-8246-53B7E6E5B20A}" presName="composite" presStyleCnt="0"/>
      <dgm:spPr/>
    </dgm:pt>
    <dgm:pt modelId="{1C7D7B9F-1785-4348-961D-BD0170ABB01D}" type="pres">
      <dgm:prSet presAssocID="{70B7F2A3-275F-874E-8246-53B7E6E5B20A}" presName="par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7A2AED37-F69B-7E4A-898E-79EFD4BB1F1B}" type="pres">
      <dgm:prSet presAssocID="{70B7F2A3-275F-874E-8246-53B7E6E5B20A}" presName="parSh" presStyleLbl="node1" presStyleIdx="0" presStyleCnt="4"/>
      <dgm:spPr/>
    </dgm:pt>
    <dgm:pt modelId="{1024749E-E83F-FF43-B954-77EABDD19385}" type="pres">
      <dgm:prSet presAssocID="{70B7F2A3-275F-874E-8246-53B7E6E5B20A}" presName="desTx" presStyleLbl="fgAcc1" presStyleIdx="0" presStyleCnt="4">
        <dgm:presLayoutVars>
          <dgm:bulletEnabled val="1"/>
        </dgm:presLayoutVars>
      </dgm:prSet>
      <dgm:spPr/>
    </dgm:pt>
    <dgm:pt modelId="{F9F30BAC-52E2-D74F-9DDD-D86F5EB801A6}" type="pres">
      <dgm:prSet presAssocID="{0F024D6E-6800-5F44-812D-5EEB73E9DA97}" presName="sibTrans" presStyleLbl="sibTrans2D1" presStyleIdx="0" presStyleCnt="3"/>
      <dgm:spPr/>
    </dgm:pt>
    <dgm:pt modelId="{3B407CF2-21FA-AF4C-A095-29B3748F50E3}" type="pres">
      <dgm:prSet presAssocID="{0F024D6E-6800-5F44-812D-5EEB73E9DA97}" presName="connTx" presStyleLbl="sibTrans2D1" presStyleIdx="0" presStyleCnt="3"/>
      <dgm:spPr/>
    </dgm:pt>
    <dgm:pt modelId="{ADD5BBF0-B199-604D-90C3-37F611E8414D}" type="pres">
      <dgm:prSet presAssocID="{24B07D17-8169-BC4B-9036-9ECB27E73996}" presName="composite" presStyleCnt="0"/>
      <dgm:spPr/>
    </dgm:pt>
    <dgm:pt modelId="{B02DD1AA-4D07-C941-B45F-6565E787FA01}" type="pres">
      <dgm:prSet presAssocID="{24B07D17-8169-BC4B-9036-9ECB27E73996}" presName="par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DE83EA04-AD84-D040-B803-67A6E05A81EB}" type="pres">
      <dgm:prSet presAssocID="{24B07D17-8169-BC4B-9036-9ECB27E73996}" presName="parSh" presStyleLbl="node1" presStyleIdx="1" presStyleCnt="4"/>
      <dgm:spPr/>
    </dgm:pt>
    <dgm:pt modelId="{161D7264-79D8-C447-AB59-A1BB4904CF41}" type="pres">
      <dgm:prSet presAssocID="{24B07D17-8169-BC4B-9036-9ECB27E73996}" presName="desTx" presStyleLbl="fgAcc1" presStyleIdx="1" presStyleCnt="4">
        <dgm:presLayoutVars>
          <dgm:bulletEnabled val="1"/>
        </dgm:presLayoutVars>
      </dgm:prSet>
      <dgm:spPr/>
    </dgm:pt>
    <dgm:pt modelId="{D1E99265-1058-0449-A9F9-6D5B6927F704}" type="pres">
      <dgm:prSet presAssocID="{7BADDC86-75A2-5441-AE55-F7602EE46BC1}" presName="sibTrans" presStyleLbl="sibTrans2D1" presStyleIdx="1" presStyleCnt="3"/>
      <dgm:spPr/>
    </dgm:pt>
    <dgm:pt modelId="{2E9AAA28-18F0-234E-991C-0245D1CEBB77}" type="pres">
      <dgm:prSet presAssocID="{7BADDC86-75A2-5441-AE55-F7602EE46BC1}" presName="connTx" presStyleLbl="sibTrans2D1" presStyleIdx="1" presStyleCnt="3"/>
      <dgm:spPr/>
    </dgm:pt>
    <dgm:pt modelId="{C0F37779-210F-4842-A255-1A6B284EAE29}" type="pres">
      <dgm:prSet presAssocID="{4A3AB774-8210-3548-92BC-8A5288356B93}" presName="composite" presStyleCnt="0"/>
      <dgm:spPr/>
    </dgm:pt>
    <dgm:pt modelId="{27149925-D59A-E447-8B46-223C007C0111}" type="pres">
      <dgm:prSet presAssocID="{4A3AB774-8210-3548-92BC-8A5288356B93}" presName="parTx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D5D70F4D-B2FF-104D-8E90-6668E1268B02}" type="pres">
      <dgm:prSet presAssocID="{4A3AB774-8210-3548-92BC-8A5288356B93}" presName="parSh" presStyleLbl="node1" presStyleIdx="2" presStyleCnt="4"/>
      <dgm:spPr/>
    </dgm:pt>
    <dgm:pt modelId="{741C7693-8DB7-7A46-93C8-41A26696C345}" type="pres">
      <dgm:prSet presAssocID="{4A3AB774-8210-3548-92BC-8A5288356B93}" presName="desTx" presStyleLbl="fgAcc1" presStyleIdx="2" presStyleCnt="4">
        <dgm:presLayoutVars>
          <dgm:bulletEnabled val="1"/>
        </dgm:presLayoutVars>
      </dgm:prSet>
      <dgm:spPr/>
    </dgm:pt>
    <dgm:pt modelId="{6BD46809-65E2-E94C-8FCD-F3B3FC7167CC}" type="pres">
      <dgm:prSet presAssocID="{8B6BE2F1-06F1-174B-9469-1F4B17DA708B}" presName="sibTrans" presStyleLbl="sibTrans2D1" presStyleIdx="2" presStyleCnt="3"/>
      <dgm:spPr/>
    </dgm:pt>
    <dgm:pt modelId="{E33A436B-B918-7847-8C89-48F399C5BEE5}" type="pres">
      <dgm:prSet presAssocID="{8B6BE2F1-06F1-174B-9469-1F4B17DA708B}" presName="connTx" presStyleLbl="sibTrans2D1" presStyleIdx="2" presStyleCnt="3"/>
      <dgm:spPr/>
    </dgm:pt>
    <dgm:pt modelId="{8CF93A3C-DB3F-DA40-A738-9EDBD91D746C}" type="pres">
      <dgm:prSet presAssocID="{D5E621C9-36E8-534F-9778-67E75D829A9F}" presName="composite" presStyleCnt="0"/>
      <dgm:spPr/>
    </dgm:pt>
    <dgm:pt modelId="{60117B36-4C14-C642-A0C8-8B462EF6E5D2}" type="pres">
      <dgm:prSet presAssocID="{D5E621C9-36E8-534F-9778-67E75D829A9F}" presName="parTx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E50F27BB-97CE-AE41-96F1-299C4A0168AE}" type="pres">
      <dgm:prSet presAssocID="{D5E621C9-36E8-534F-9778-67E75D829A9F}" presName="parSh" presStyleLbl="node1" presStyleIdx="3" presStyleCnt="4"/>
      <dgm:spPr/>
    </dgm:pt>
    <dgm:pt modelId="{A6A450BC-8AFC-2C41-8E2D-108668B02C96}" type="pres">
      <dgm:prSet presAssocID="{D5E621C9-36E8-534F-9778-67E75D829A9F}" presName="desTx" presStyleLbl="fgAcc1" presStyleIdx="3" presStyleCnt="4">
        <dgm:presLayoutVars>
          <dgm:bulletEnabled val="1"/>
        </dgm:presLayoutVars>
      </dgm:prSet>
      <dgm:spPr/>
    </dgm:pt>
  </dgm:ptLst>
  <dgm:cxnLst>
    <dgm:cxn modelId="{496CD402-68B1-CF4C-B246-3B81AA81CF35}" type="presOf" srcId="{8B6BE2F1-06F1-174B-9469-1F4B17DA708B}" destId="{E33A436B-B918-7847-8C89-48F399C5BEE5}" srcOrd="1" destOrd="0" presId="urn:microsoft.com/office/officeart/2005/8/layout/process3"/>
    <dgm:cxn modelId="{19017504-7CFB-8E4E-95A3-56C40D98F1E4}" type="presOf" srcId="{B0593297-52E6-F14D-A2C0-2CAA9618E54C}" destId="{741C7693-8DB7-7A46-93C8-41A26696C345}" srcOrd="0" destOrd="0" presId="urn:microsoft.com/office/officeart/2005/8/layout/process3"/>
    <dgm:cxn modelId="{F4D3B50E-5075-6D4C-A68F-9967ADF1E123}" type="presOf" srcId="{E4EFBBAF-ED21-ED4D-8F28-C76ECE7889E7}" destId="{1024749E-E83F-FF43-B954-77EABDD19385}" srcOrd="0" destOrd="0" presId="urn:microsoft.com/office/officeart/2005/8/layout/process3"/>
    <dgm:cxn modelId="{2D358D1C-93AD-3C4D-93BF-510D8314B253}" type="presOf" srcId="{5684036E-704A-5640-B29E-EA7B4CD848C1}" destId="{824A2714-C953-4E41-85AD-748F48143C69}" srcOrd="0" destOrd="0" presId="urn:microsoft.com/office/officeart/2005/8/layout/process3"/>
    <dgm:cxn modelId="{95A6A11C-F01C-5F4A-8350-8EF798DDF5D2}" srcId="{24B07D17-8169-BC4B-9036-9ECB27E73996}" destId="{0DA2FC21-C5F2-5940-A570-583D43238ED2}" srcOrd="0" destOrd="0" parTransId="{58933C73-262A-E040-9A15-47784F272CB4}" sibTransId="{9AFB3D31-94D0-DF4B-9186-36520D41D0BD}"/>
    <dgm:cxn modelId="{C926352B-3B85-8E44-B0A1-B15627E13698}" type="presOf" srcId="{7BADDC86-75A2-5441-AE55-F7602EE46BC1}" destId="{D1E99265-1058-0449-A9F9-6D5B6927F704}" srcOrd="0" destOrd="0" presId="urn:microsoft.com/office/officeart/2005/8/layout/process3"/>
    <dgm:cxn modelId="{D0CA822B-D381-D04B-91A2-26B1A17DFA0B}" srcId="{4A3AB774-8210-3548-92BC-8A5288356B93}" destId="{B0593297-52E6-F14D-A2C0-2CAA9618E54C}" srcOrd="0" destOrd="0" parTransId="{16DD97FE-C2AF-B949-88DE-F163AE5052B8}" sibTransId="{7EE263B9-5D46-F643-9BA1-83FC8CC7A29B}"/>
    <dgm:cxn modelId="{C04D182D-B18E-2F42-A412-29ED4B75593D}" srcId="{70B7F2A3-275F-874E-8246-53B7E6E5B20A}" destId="{E4EFBBAF-ED21-ED4D-8F28-C76ECE7889E7}" srcOrd="0" destOrd="0" parTransId="{5460B769-8634-2142-BED1-9638EA1FA944}" sibTransId="{00931AE8-EC0E-7B49-87A3-B69C65424782}"/>
    <dgm:cxn modelId="{CDB81638-1B2C-BB49-A9D0-E9D7675A77BE}" srcId="{D5E621C9-36E8-534F-9778-67E75D829A9F}" destId="{24AD19B1-C112-3445-B49B-A0FB1324F7FE}" srcOrd="0" destOrd="0" parTransId="{8C5B7459-1B8F-BD4F-B2AE-D0DE60FED9D2}" sibTransId="{1E4DCB13-5315-F549-87DE-1B66119E122E}"/>
    <dgm:cxn modelId="{E075FA42-A94C-864D-8805-E0C3BE9B6AB1}" type="presOf" srcId="{24AD19B1-C112-3445-B49B-A0FB1324F7FE}" destId="{A6A450BC-8AFC-2C41-8E2D-108668B02C96}" srcOrd="0" destOrd="0" presId="urn:microsoft.com/office/officeart/2005/8/layout/process3"/>
    <dgm:cxn modelId="{D2313849-3E03-6143-A1AB-F7F936AD4A5F}" type="presOf" srcId="{4A3AB774-8210-3548-92BC-8A5288356B93}" destId="{D5D70F4D-B2FF-104D-8E90-6668E1268B02}" srcOrd="1" destOrd="0" presId="urn:microsoft.com/office/officeart/2005/8/layout/process3"/>
    <dgm:cxn modelId="{537DA955-6FC2-D546-9CAB-DFB8241B8C88}" type="presOf" srcId="{70B7F2A3-275F-874E-8246-53B7E6E5B20A}" destId="{7A2AED37-F69B-7E4A-898E-79EFD4BB1F1B}" srcOrd="1" destOrd="0" presId="urn:microsoft.com/office/officeart/2005/8/layout/process3"/>
    <dgm:cxn modelId="{6F0C0B5E-67E9-E444-AD77-C458D4139A30}" type="presOf" srcId="{8B6BE2F1-06F1-174B-9469-1F4B17DA708B}" destId="{6BD46809-65E2-E94C-8FCD-F3B3FC7167CC}" srcOrd="0" destOrd="0" presId="urn:microsoft.com/office/officeart/2005/8/layout/process3"/>
    <dgm:cxn modelId="{06678F6A-AC8D-EF41-B86D-E3F322A7A613}" type="presOf" srcId="{7BADDC86-75A2-5441-AE55-F7602EE46BC1}" destId="{2E9AAA28-18F0-234E-991C-0245D1CEBB77}" srcOrd="1" destOrd="0" presId="urn:microsoft.com/office/officeart/2005/8/layout/process3"/>
    <dgm:cxn modelId="{96758B80-5148-D349-A20B-A22DEC5C2322}" type="presOf" srcId="{0F024D6E-6800-5F44-812D-5EEB73E9DA97}" destId="{F9F30BAC-52E2-D74F-9DDD-D86F5EB801A6}" srcOrd="0" destOrd="0" presId="urn:microsoft.com/office/officeart/2005/8/layout/process3"/>
    <dgm:cxn modelId="{FBC7D785-DC65-FA49-861F-EA981AF076C0}" type="presOf" srcId="{24B07D17-8169-BC4B-9036-9ECB27E73996}" destId="{B02DD1AA-4D07-C941-B45F-6565E787FA01}" srcOrd="0" destOrd="0" presId="urn:microsoft.com/office/officeart/2005/8/layout/process3"/>
    <dgm:cxn modelId="{9F2DDE88-00F7-CF4B-8469-7F3C3243CA55}" srcId="{5684036E-704A-5640-B29E-EA7B4CD848C1}" destId="{4A3AB774-8210-3548-92BC-8A5288356B93}" srcOrd="2" destOrd="0" parTransId="{C521CF5A-34D0-874A-8EFE-ABF6CE12E9F6}" sibTransId="{8B6BE2F1-06F1-174B-9469-1F4B17DA708B}"/>
    <dgm:cxn modelId="{2B67E98D-6149-F74D-9D2B-2A5BF345744A}" srcId="{5684036E-704A-5640-B29E-EA7B4CD848C1}" destId="{D5E621C9-36E8-534F-9778-67E75D829A9F}" srcOrd="3" destOrd="0" parTransId="{85D637C6-0808-0C42-8C19-1847C1BA93B1}" sibTransId="{ECD488A0-6AE0-EE40-BB5D-3F2D1F92813F}"/>
    <dgm:cxn modelId="{28A59392-1912-0D4F-972E-26AFA1AA5E5C}" type="presOf" srcId="{0F024D6E-6800-5F44-812D-5EEB73E9DA97}" destId="{3B407CF2-21FA-AF4C-A095-29B3748F50E3}" srcOrd="1" destOrd="0" presId="urn:microsoft.com/office/officeart/2005/8/layout/process3"/>
    <dgm:cxn modelId="{367211B1-7CD0-E540-9DFC-C1562277D703}" type="presOf" srcId="{24B07D17-8169-BC4B-9036-9ECB27E73996}" destId="{DE83EA04-AD84-D040-B803-67A6E05A81EB}" srcOrd="1" destOrd="0" presId="urn:microsoft.com/office/officeart/2005/8/layout/process3"/>
    <dgm:cxn modelId="{FAFB05B4-2E7F-F243-AF39-D0EA426978DE}" type="presOf" srcId="{70B7F2A3-275F-874E-8246-53B7E6E5B20A}" destId="{1C7D7B9F-1785-4348-961D-BD0170ABB01D}" srcOrd="0" destOrd="0" presId="urn:microsoft.com/office/officeart/2005/8/layout/process3"/>
    <dgm:cxn modelId="{4E5D29C6-4386-E549-B7EC-F931AF05DA83}" type="presOf" srcId="{4A3AB774-8210-3548-92BC-8A5288356B93}" destId="{27149925-D59A-E447-8B46-223C007C0111}" srcOrd="0" destOrd="0" presId="urn:microsoft.com/office/officeart/2005/8/layout/process3"/>
    <dgm:cxn modelId="{2E2C4ECC-FB37-1844-9EA9-434764667202}" type="presOf" srcId="{D5E621C9-36E8-534F-9778-67E75D829A9F}" destId="{60117B36-4C14-C642-A0C8-8B462EF6E5D2}" srcOrd="0" destOrd="0" presId="urn:microsoft.com/office/officeart/2005/8/layout/process3"/>
    <dgm:cxn modelId="{07B71DDA-4014-9C49-94CE-8AA47B6A5169}" type="presOf" srcId="{0DA2FC21-C5F2-5940-A570-583D43238ED2}" destId="{161D7264-79D8-C447-AB59-A1BB4904CF41}" srcOrd="0" destOrd="0" presId="urn:microsoft.com/office/officeart/2005/8/layout/process3"/>
    <dgm:cxn modelId="{969E89DE-2C3A-274E-9988-B5B855EE991D}" srcId="{5684036E-704A-5640-B29E-EA7B4CD848C1}" destId="{70B7F2A3-275F-874E-8246-53B7E6E5B20A}" srcOrd="0" destOrd="0" parTransId="{D8AFCDC1-2DA4-2F4C-8CCB-7E50FBB0B5FD}" sibTransId="{0F024D6E-6800-5F44-812D-5EEB73E9DA97}"/>
    <dgm:cxn modelId="{898678E9-B6CA-764C-B87A-693433C11C61}" type="presOf" srcId="{D5E621C9-36E8-534F-9778-67E75D829A9F}" destId="{E50F27BB-97CE-AE41-96F1-299C4A0168AE}" srcOrd="1" destOrd="0" presId="urn:microsoft.com/office/officeart/2005/8/layout/process3"/>
    <dgm:cxn modelId="{BA7023FF-B8C2-5D48-82EB-A0AC41B983A9}" srcId="{5684036E-704A-5640-B29E-EA7B4CD848C1}" destId="{24B07D17-8169-BC4B-9036-9ECB27E73996}" srcOrd="1" destOrd="0" parTransId="{0F71F4BF-0CBA-B549-ADB3-C235C896D955}" sibTransId="{7BADDC86-75A2-5441-AE55-F7602EE46BC1}"/>
    <dgm:cxn modelId="{2B586405-931F-9C48-8F2A-45662A7E70D6}" type="presParOf" srcId="{824A2714-C953-4E41-85AD-748F48143C69}" destId="{298024F2-0006-4C40-8830-4A7701402031}" srcOrd="0" destOrd="0" presId="urn:microsoft.com/office/officeart/2005/8/layout/process3"/>
    <dgm:cxn modelId="{DEA40912-BC37-4E4D-B542-5F2C0C6D43F6}" type="presParOf" srcId="{298024F2-0006-4C40-8830-4A7701402031}" destId="{1C7D7B9F-1785-4348-961D-BD0170ABB01D}" srcOrd="0" destOrd="0" presId="urn:microsoft.com/office/officeart/2005/8/layout/process3"/>
    <dgm:cxn modelId="{E0972F7E-9595-E244-BC78-BCF9D65589D0}" type="presParOf" srcId="{298024F2-0006-4C40-8830-4A7701402031}" destId="{7A2AED37-F69B-7E4A-898E-79EFD4BB1F1B}" srcOrd="1" destOrd="0" presId="urn:microsoft.com/office/officeart/2005/8/layout/process3"/>
    <dgm:cxn modelId="{B58D4C6A-6924-F643-B6DF-E52E5FFD62DF}" type="presParOf" srcId="{298024F2-0006-4C40-8830-4A7701402031}" destId="{1024749E-E83F-FF43-B954-77EABDD19385}" srcOrd="2" destOrd="0" presId="urn:microsoft.com/office/officeart/2005/8/layout/process3"/>
    <dgm:cxn modelId="{BCBF87E6-F69D-E641-A865-053D0598C503}" type="presParOf" srcId="{824A2714-C953-4E41-85AD-748F48143C69}" destId="{F9F30BAC-52E2-D74F-9DDD-D86F5EB801A6}" srcOrd="1" destOrd="0" presId="urn:microsoft.com/office/officeart/2005/8/layout/process3"/>
    <dgm:cxn modelId="{7A85EDD2-1215-2B4C-B492-C97E6423B0CE}" type="presParOf" srcId="{F9F30BAC-52E2-D74F-9DDD-D86F5EB801A6}" destId="{3B407CF2-21FA-AF4C-A095-29B3748F50E3}" srcOrd="0" destOrd="0" presId="urn:microsoft.com/office/officeart/2005/8/layout/process3"/>
    <dgm:cxn modelId="{7CC34A0B-3CD6-D84A-B925-3EE8FBAD82AF}" type="presParOf" srcId="{824A2714-C953-4E41-85AD-748F48143C69}" destId="{ADD5BBF0-B199-604D-90C3-37F611E8414D}" srcOrd="2" destOrd="0" presId="urn:microsoft.com/office/officeart/2005/8/layout/process3"/>
    <dgm:cxn modelId="{D2033C2F-F515-344F-ABD4-A9AFE8F5D1C9}" type="presParOf" srcId="{ADD5BBF0-B199-604D-90C3-37F611E8414D}" destId="{B02DD1AA-4D07-C941-B45F-6565E787FA01}" srcOrd="0" destOrd="0" presId="urn:microsoft.com/office/officeart/2005/8/layout/process3"/>
    <dgm:cxn modelId="{0158D885-B306-794C-BFDF-FBFBB24A4936}" type="presParOf" srcId="{ADD5BBF0-B199-604D-90C3-37F611E8414D}" destId="{DE83EA04-AD84-D040-B803-67A6E05A81EB}" srcOrd="1" destOrd="0" presId="urn:microsoft.com/office/officeart/2005/8/layout/process3"/>
    <dgm:cxn modelId="{97477139-B0B9-6C48-B615-25F5F2914754}" type="presParOf" srcId="{ADD5BBF0-B199-604D-90C3-37F611E8414D}" destId="{161D7264-79D8-C447-AB59-A1BB4904CF41}" srcOrd="2" destOrd="0" presId="urn:microsoft.com/office/officeart/2005/8/layout/process3"/>
    <dgm:cxn modelId="{A804026A-2D09-164E-8250-13CD723C7598}" type="presParOf" srcId="{824A2714-C953-4E41-85AD-748F48143C69}" destId="{D1E99265-1058-0449-A9F9-6D5B6927F704}" srcOrd="3" destOrd="0" presId="urn:microsoft.com/office/officeart/2005/8/layout/process3"/>
    <dgm:cxn modelId="{0544C266-BF77-4644-90BC-81C2870FF3A5}" type="presParOf" srcId="{D1E99265-1058-0449-A9F9-6D5B6927F704}" destId="{2E9AAA28-18F0-234E-991C-0245D1CEBB77}" srcOrd="0" destOrd="0" presId="urn:microsoft.com/office/officeart/2005/8/layout/process3"/>
    <dgm:cxn modelId="{D15CE504-7CAD-C745-A2EE-8454C3FF0AD1}" type="presParOf" srcId="{824A2714-C953-4E41-85AD-748F48143C69}" destId="{C0F37779-210F-4842-A255-1A6B284EAE29}" srcOrd="4" destOrd="0" presId="urn:microsoft.com/office/officeart/2005/8/layout/process3"/>
    <dgm:cxn modelId="{83EBE900-13D3-AC4C-BFC2-EF92161133A3}" type="presParOf" srcId="{C0F37779-210F-4842-A255-1A6B284EAE29}" destId="{27149925-D59A-E447-8B46-223C007C0111}" srcOrd="0" destOrd="0" presId="urn:microsoft.com/office/officeart/2005/8/layout/process3"/>
    <dgm:cxn modelId="{A4FBE8B6-87D9-EA4B-A0FE-A85F1410A399}" type="presParOf" srcId="{C0F37779-210F-4842-A255-1A6B284EAE29}" destId="{D5D70F4D-B2FF-104D-8E90-6668E1268B02}" srcOrd="1" destOrd="0" presId="urn:microsoft.com/office/officeart/2005/8/layout/process3"/>
    <dgm:cxn modelId="{F02A3612-D458-BF40-AE3E-CEE6AC18AB3F}" type="presParOf" srcId="{C0F37779-210F-4842-A255-1A6B284EAE29}" destId="{741C7693-8DB7-7A46-93C8-41A26696C345}" srcOrd="2" destOrd="0" presId="urn:microsoft.com/office/officeart/2005/8/layout/process3"/>
    <dgm:cxn modelId="{B146D69F-AA52-0842-9D8B-A086FD1655F3}" type="presParOf" srcId="{824A2714-C953-4E41-85AD-748F48143C69}" destId="{6BD46809-65E2-E94C-8FCD-F3B3FC7167CC}" srcOrd="5" destOrd="0" presId="urn:microsoft.com/office/officeart/2005/8/layout/process3"/>
    <dgm:cxn modelId="{E087BF01-B7D6-9B41-B769-F4CA9F3F2C89}" type="presParOf" srcId="{6BD46809-65E2-E94C-8FCD-F3B3FC7167CC}" destId="{E33A436B-B918-7847-8C89-48F399C5BEE5}" srcOrd="0" destOrd="0" presId="urn:microsoft.com/office/officeart/2005/8/layout/process3"/>
    <dgm:cxn modelId="{60186CD2-E836-0145-906A-40CD4AAEB272}" type="presParOf" srcId="{824A2714-C953-4E41-85AD-748F48143C69}" destId="{8CF93A3C-DB3F-DA40-A738-9EDBD91D746C}" srcOrd="6" destOrd="0" presId="urn:microsoft.com/office/officeart/2005/8/layout/process3"/>
    <dgm:cxn modelId="{763DB0FF-D7BD-3645-9E2B-CCC51F484694}" type="presParOf" srcId="{8CF93A3C-DB3F-DA40-A738-9EDBD91D746C}" destId="{60117B36-4C14-C642-A0C8-8B462EF6E5D2}" srcOrd="0" destOrd="0" presId="urn:microsoft.com/office/officeart/2005/8/layout/process3"/>
    <dgm:cxn modelId="{075A231E-B72C-A24B-9E82-133876C2874F}" type="presParOf" srcId="{8CF93A3C-DB3F-DA40-A738-9EDBD91D746C}" destId="{E50F27BB-97CE-AE41-96F1-299C4A0168AE}" srcOrd="1" destOrd="0" presId="urn:microsoft.com/office/officeart/2005/8/layout/process3"/>
    <dgm:cxn modelId="{DE82D0B0-FB3C-2346-9CC6-8D0FC53298F8}" type="presParOf" srcId="{8CF93A3C-DB3F-DA40-A738-9EDBD91D746C}" destId="{A6A450BC-8AFC-2C41-8E2D-108668B02C96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2AED37-F69B-7E4A-898E-79EFD4BB1F1B}">
      <dsp:nvSpPr>
        <dsp:cNvPr id="0" name=""/>
        <dsp:cNvSpPr/>
      </dsp:nvSpPr>
      <dsp:spPr>
        <a:xfrm>
          <a:off x="1449" y="524656"/>
          <a:ext cx="1821040" cy="101386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Matthew Greenhouse</a:t>
          </a:r>
        </a:p>
      </dsp:txBody>
      <dsp:txXfrm>
        <a:off x="1449" y="524656"/>
        <a:ext cx="1821040" cy="675912"/>
      </dsp:txXfrm>
    </dsp:sp>
    <dsp:sp modelId="{1024749E-E83F-FF43-B954-77EABDD19385}">
      <dsp:nvSpPr>
        <dsp:cNvPr id="0" name=""/>
        <dsp:cNvSpPr/>
      </dsp:nvSpPr>
      <dsp:spPr>
        <a:xfrm>
          <a:off x="374433" y="1200568"/>
          <a:ext cx="1821040" cy="25515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James Webb Telescope: an incredible source of data</a:t>
          </a:r>
        </a:p>
      </dsp:txBody>
      <dsp:txXfrm>
        <a:off x="427769" y="1253904"/>
        <a:ext cx="1714368" cy="2444828"/>
      </dsp:txXfrm>
    </dsp:sp>
    <dsp:sp modelId="{F9F30BAC-52E2-D74F-9DDD-D86F5EB801A6}">
      <dsp:nvSpPr>
        <dsp:cNvPr id="0" name=""/>
        <dsp:cNvSpPr/>
      </dsp:nvSpPr>
      <dsp:spPr>
        <a:xfrm>
          <a:off x="2098552" y="635919"/>
          <a:ext cx="585253" cy="45338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2098552" y="726596"/>
        <a:ext cx="449237" cy="272032"/>
      </dsp:txXfrm>
    </dsp:sp>
    <dsp:sp modelId="{DE83EA04-AD84-D040-B803-67A6E05A81EB}">
      <dsp:nvSpPr>
        <dsp:cNvPr id="0" name=""/>
        <dsp:cNvSpPr/>
      </dsp:nvSpPr>
      <dsp:spPr>
        <a:xfrm>
          <a:off x="2926741" y="524656"/>
          <a:ext cx="1821040" cy="101386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John Towns</a:t>
          </a:r>
        </a:p>
      </dsp:txBody>
      <dsp:txXfrm>
        <a:off x="2926741" y="524656"/>
        <a:ext cx="1821040" cy="675912"/>
      </dsp:txXfrm>
    </dsp:sp>
    <dsp:sp modelId="{161D7264-79D8-C447-AB59-A1BB4904CF41}">
      <dsp:nvSpPr>
        <dsp:cNvPr id="0" name=""/>
        <dsp:cNvSpPr/>
      </dsp:nvSpPr>
      <dsp:spPr>
        <a:xfrm>
          <a:off x="3299725" y="1200568"/>
          <a:ext cx="1821040" cy="25515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ACCESS:</a:t>
          </a:r>
          <a:br>
            <a:rPr lang="en-US" sz="1800" kern="1200" dirty="0"/>
          </a:br>
          <a:r>
            <a:rPr lang="en-US" sz="1800" kern="1200" dirty="0"/>
            <a:t>a wealth of computing power to process data</a:t>
          </a:r>
        </a:p>
      </dsp:txBody>
      <dsp:txXfrm>
        <a:off x="3353061" y="1253904"/>
        <a:ext cx="1714368" cy="2444828"/>
      </dsp:txXfrm>
    </dsp:sp>
    <dsp:sp modelId="{D1E99265-1058-0449-A9F9-6D5B6927F704}">
      <dsp:nvSpPr>
        <dsp:cNvPr id="0" name=""/>
        <dsp:cNvSpPr/>
      </dsp:nvSpPr>
      <dsp:spPr>
        <a:xfrm>
          <a:off x="5023844" y="635919"/>
          <a:ext cx="585253" cy="45338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5023844" y="726596"/>
        <a:ext cx="449237" cy="272032"/>
      </dsp:txXfrm>
    </dsp:sp>
    <dsp:sp modelId="{D5D70F4D-B2FF-104D-8E90-6668E1268B02}">
      <dsp:nvSpPr>
        <dsp:cNvPr id="0" name=""/>
        <dsp:cNvSpPr/>
      </dsp:nvSpPr>
      <dsp:spPr>
        <a:xfrm>
          <a:off x="5852034" y="524656"/>
          <a:ext cx="1821040" cy="101386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Krishna </a:t>
          </a:r>
          <a:r>
            <a:rPr lang="en-US" sz="1800" kern="1200" dirty="0" err="1"/>
            <a:t>Madhavan</a:t>
          </a:r>
          <a:endParaRPr lang="en-US" sz="1800" kern="1200" dirty="0"/>
        </a:p>
      </dsp:txBody>
      <dsp:txXfrm>
        <a:off x="5852034" y="524656"/>
        <a:ext cx="1821040" cy="675912"/>
      </dsp:txXfrm>
    </dsp:sp>
    <dsp:sp modelId="{741C7693-8DB7-7A46-93C8-41A26696C345}">
      <dsp:nvSpPr>
        <dsp:cNvPr id="0" name=""/>
        <dsp:cNvSpPr/>
      </dsp:nvSpPr>
      <dsp:spPr>
        <a:xfrm>
          <a:off x="6225018" y="1200568"/>
          <a:ext cx="1821040" cy="25515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Microsoft: using AI to translate data and computing into engaging educational experiences</a:t>
          </a:r>
        </a:p>
      </dsp:txBody>
      <dsp:txXfrm>
        <a:off x="6278354" y="1253904"/>
        <a:ext cx="1714368" cy="2444828"/>
      </dsp:txXfrm>
    </dsp:sp>
    <dsp:sp modelId="{6BD46809-65E2-E94C-8FCD-F3B3FC7167CC}">
      <dsp:nvSpPr>
        <dsp:cNvPr id="0" name=""/>
        <dsp:cNvSpPr/>
      </dsp:nvSpPr>
      <dsp:spPr>
        <a:xfrm>
          <a:off x="7949137" y="635919"/>
          <a:ext cx="585253" cy="45338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7949137" y="726596"/>
        <a:ext cx="449237" cy="272032"/>
      </dsp:txXfrm>
    </dsp:sp>
    <dsp:sp modelId="{E50F27BB-97CE-AE41-96F1-299C4A0168AE}">
      <dsp:nvSpPr>
        <dsp:cNvPr id="0" name=""/>
        <dsp:cNvSpPr/>
      </dsp:nvSpPr>
      <dsp:spPr>
        <a:xfrm>
          <a:off x="8777326" y="524656"/>
          <a:ext cx="1821040" cy="101386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Steven Ellis</a:t>
          </a:r>
        </a:p>
      </dsp:txBody>
      <dsp:txXfrm>
        <a:off x="8777326" y="524656"/>
        <a:ext cx="1821040" cy="675912"/>
      </dsp:txXfrm>
    </dsp:sp>
    <dsp:sp modelId="{A6A450BC-8AFC-2C41-8E2D-108668B02C96}">
      <dsp:nvSpPr>
        <dsp:cNvPr id="0" name=""/>
        <dsp:cNvSpPr/>
      </dsp:nvSpPr>
      <dsp:spPr>
        <a:xfrm>
          <a:off x="9150310" y="1200568"/>
          <a:ext cx="1821040" cy="25515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NSF:</a:t>
          </a:r>
          <a:br>
            <a:rPr lang="en-US" sz="1800" kern="1200" dirty="0"/>
          </a:br>
          <a:r>
            <a:rPr lang="en-US" sz="1800" kern="1200" dirty="0"/>
            <a:t>ways that NSF can support science gateways</a:t>
          </a:r>
        </a:p>
      </dsp:txBody>
      <dsp:txXfrm>
        <a:off x="9203646" y="1253904"/>
        <a:ext cx="1714368" cy="24448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5CBE9B-9DCE-864C-A23D-EE3EDC256F64}" type="datetimeFigureOut">
              <a:rPr lang="en-US" smtClean="0"/>
              <a:t>10/12/22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E4CF09-A884-1E43-B3A8-5A3460EEC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13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1A882B-E9B6-4D0B-B651-D01DC8B38E68}" type="datetimeFigureOut">
              <a:rPr lang="en-US" smtClean="0"/>
              <a:t>10/12/22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2410C9-F6F2-4568-B1FE-29DC5D1D8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0880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410C9-F6F2-4568-B1FE-29DC5D1D87F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5330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410C9-F6F2-4568-B1FE-29DC5D1D87F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3626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410C9-F6F2-4568-B1FE-29DC5D1D87F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3076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410C9-F6F2-4568-B1FE-29DC5D1D87F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2874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410C9-F6F2-4568-B1FE-29DC5D1D87F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8460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410C9-F6F2-4568-B1FE-29DC5D1D87F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2775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410C9-F6F2-4568-B1FE-29DC5D1D87F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671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410C9-F6F2-4568-B1FE-29DC5D1D87F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9691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410C9-F6F2-4568-B1FE-29DC5D1D87F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9193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410C9-F6F2-4568-B1FE-29DC5D1D87F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8243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410C9-F6F2-4568-B1FE-29DC5D1D87F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7765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410C9-F6F2-4568-B1FE-29DC5D1D87F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1894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410C9-F6F2-4568-B1FE-29DC5D1D87F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792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5">
            <a:alpha val="8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>
          <a:xfrm flipV="1">
            <a:off x="0" y="-9526"/>
            <a:ext cx="12192000" cy="6873244"/>
          </a:xfrm>
          <a:prstGeom prst="rect">
            <a:avLst/>
          </a:prstGeom>
          <a:gradFill flip="none" rotWithShape="1">
            <a:gsLst>
              <a:gs pos="0">
                <a:srgbClr val="2C2437"/>
              </a:gs>
              <a:gs pos="25000">
                <a:srgbClr val="2F2F5F"/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800" kern="1200">
              <a:solidFill>
                <a:prstClr val="white"/>
              </a:solidFill>
            </a:endParaRPr>
          </a:p>
        </p:txBody>
      </p:sp>
      <p:pic>
        <p:nvPicPr>
          <p:cNvPr id="16" name="Picture 15" descr="connect-color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7280"/>
            <a:ext cx="12192000" cy="2546308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9321800" y="5918936"/>
            <a:ext cx="1651000" cy="584775"/>
          </a:xfrm>
          <a:prstGeom prst="rect">
            <a:avLst/>
          </a:prstGeom>
          <a:noFill/>
          <a:effectLst>
            <a:softEdge rad="101600"/>
          </a:effectLst>
        </p:spPr>
        <p:txBody>
          <a:bodyPr wrap="square" rtlCol="0">
            <a:spAutoFit/>
          </a:bodyPr>
          <a:lstStyle/>
          <a:p>
            <a:pPr algn="r">
              <a:buClrTx/>
              <a:buFontTx/>
              <a:buNone/>
            </a:pPr>
            <a:r>
              <a:rPr lang="en-US" sz="1600" kern="1200" dirty="0">
                <a:solidFill>
                  <a:prstClr val="white"/>
                </a:solidFill>
                <a:latin typeface="Geneva"/>
                <a:ea typeface=""/>
                <a:cs typeface=""/>
              </a:rPr>
              <a:t>Award Number </a:t>
            </a:r>
          </a:p>
          <a:p>
            <a:pPr algn="r">
              <a:buClrTx/>
              <a:buFontTx/>
              <a:buNone/>
            </a:pPr>
            <a:r>
              <a:rPr lang="en-US" sz="1600" kern="1200" dirty="0">
                <a:solidFill>
                  <a:prstClr val="white"/>
                </a:solidFill>
                <a:latin typeface="Geneva"/>
                <a:ea typeface=""/>
                <a:cs typeface=""/>
              </a:rPr>
              <a:t>ACI-1547611</a:t>
            </a:r>
          </a:p>
        </p:txBody>
      </p:sp>
      <p:pic>
        <p:nvPicPr>
          <p:cNvPr id="17" name="Picture 16" descr="sgci-new-logo-whit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699" y="436840"/>
            <a:ext cx="1980836" cy="742814"/>
          </a:xfrm>
          <a:prstGeom prst="rect">
            <a:avLst/>
          </a:prstGeom>
        </p:spPr>
      </p:pic>
      <p:pic>
        <p:nvPicPr>
          <p:cNvPr id="22" name="Picture 21" descr="tagline-bold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6267" y="386039"/>
            <a:ext cx="4917951" cy="1180308"/>
          </a:xfrm>
          <a:prstGeom prst="rect">
            <a:avLst/>
          </a:prstGeom>
        </p:spPr>
      </p:pic>
      <p:sp>
        <p:nvSpPr>
          <p:cNvPr id="2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0699" y="4347925"/>
            <a:ext cx="8051802" cy="1416800"/>
          </a:xfrm>
        </p:spPr>
        <p:txBody>
          <a:bodyPr>
            <a:normAutofit/>
          </a:bodyPr>
          <a:lstStyle>
            <a:lvl1pPr marL="0" indent="0" algn="l">
              <a:buNone/>
              <a:defRPr sz="2800" b="0" i="1" cap="none">
                <a:solidFill>
                  <a:srgbClr val="1EA2E0"/>
                </a:solidFill>
                <a:latin typeface="Geneva" charset="0"/>
                <a:ea typeface="Geneva" charset="0"/>
                <a:cs typeface="Geneva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4" name="Title 1"/>
          <p:cNvSpPr>
            <a:spLocks noGrp="1"/>
          </p:cNvSpPr>
          <p:nvPr>
            <p:ph type="ctrTitle"/>
          </p:nvPr>
        </p:nvSpPr>
        <p:spPr>
          <a:xfrm>
            <a:off x="520699" y="2679019"/>
            <a:ext cx="10926233" cy="1562782"/>
          </a:xfrm>
          <a:prstGeom prst="rect">
            <a:avLst/>
          </a:prstGeom>
        </p:spPr>
        <p:txBody>
          <a:bodyPr anchor="b"/>
          <a:lstStyle>
            <a:lvl1pPr algn="l">
              <a:defRPr sz="4000" b="1" i="0" kern="900">
                <a:solidFill>
                  <a:schemeClr val="bg1"/>
                </a:solidFill>
                <a:latin typeface="Geneva" charset="0"/>
                <a:ea typeface="Geneva" charset="0"/>
                <a:cs typeface="Geneva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5" name="Picture 24" descr="NSF_AllWhite_bitmap_Logo.png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9005" y="5798593"/>
            <a:ext cx="810676" cy="811756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520699" y="6144944"/>
            <a:ext cx="2402994" cy="338554"/>
          </a:xfrm>
          <a:prstGeom prst="rect">
            <a:avLst/>
          </a:prstGeom>
          <a:noFill/>
          <a:effectLst>
            <a:softEdge rad="101600"/>
          </a:effectLst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600" kern="1200" dirty="0">
                <a:solidFill>
                  <a:prstClr val="white"/>
                </a:solidFill>
                <a:latin typeface="Geneva"/>
                <a:ea typeface=""/>
                <a:cs typeface=""/>
              </a:rPr>
              <a:t>sciencegateways.org</a:t>
            </a:r>
          </a:p>
        </p:txBody>
      </p:sp>
    </p:spTree>
    <p:extLst>
      <p:ext uri="{BB962C8B-B14F-4D97-AF65-F5344CB8AC3E}">
        <p14:creationId xmlns:p14="http://schemas.microsoft.com/office/powerpoint/2010/main" val="1587595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hapt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 flipV="1">
            <a:off x="0" y="4230"/>
            <a:ext cx="3149600" cy="6870703"/>
          </a:xfrm>
          <a:prstGeom prst="rect">
            <a:avLst/>
          </a:prstGeom>
          <a:gradFill flip="none" rotWithShape="1">
            <a:gsLst>
              <a:gs pos="0">
                <a:srgbClr val="2C2437"/>
              </a:gs>
              <a:gs pos="25000">
                <a:srgbClr val="2F2F5F"/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56002" y="3138727"/>
            <a:ext cx="8297332" cy="735475"/>
          </a:xfrm>
        </p:spPr>
        <p:txBody>
          <a:bodyPr>
            <a:normAutofit/>
          </a:bodyPr>
          <a:lstStyle>
            <a:lvl1pPr marL="0" indent="0" algn="l">
              <a:buNone/>
              <a:defRPr sz="2667" b="1" i="0" cap="all">
                <a:solidFill>
                  <a:srgbClr val="1EA2E0"/>
                </a:solidFill>
                <a:latin typeface="Geneva" charset="0"/>
                <a:ea typeface="Geneva" charset="0"/>
                <a:cs typeface="Geneva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subtitle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556002" y="1832384"/>
            <a:ext cx="8297332" cy="1296101"/>
          </a:xfrm>
        </p:spPr>
        <p:txBody>
          <a:bodyPr anchor="b"/>
          <a:lstStyle>
            <a:lvl1pPr>
              <a:defRPr sz="4800" b="1" i="0" kern="900">
                <a:solidFill>
                  <a:schemeClr val="tx1"/>
                </a:solidFill>
                <a:latin typeface="Geneva" charset="0"/>
                <a:ea typeface="Geneva" charset="0"/>
                <a:cs typeface="Geneva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pic>
        <p:nvPicPr>
          <p:cNvPr id="15" name="Picture 14" descr="connect-cut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394669" y="3211198"/>
            <a:ext cx="5041472" cy="2252133"/>
          </a:xfrm>
          <a:prstGeom prst="rect">
            <a:avLst/>
          </a:prstGeom>
        </p:spPr>
      </p:pic>
      <p:pic>
        <p:nvPicPr>
          <p:cNvPr id="16" name="Picture 15" descr="sgci-new-logo-whit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666" y="5881158"/>
            <a:ext cx="1882420" cy="70590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911599" y="2099733"/>
            <a:ext cx="3522135" cy="4013200"/>
          </a:xfrm>
        </p:spPr>
        <p:txBody>
          <a:bodyPr/>
          <a:lstStyle>
            <a:lvl1pPr marL="0" indent="0">
              <a:buFontTx/>
              <a:buNone/>
              <a:defRPr sz="2667">
                <a:latin typeface="Arial"/>
              </a:defRPr>
            </a:lvl1pPr>
            <a:lvl2pPr marL="609585" indent="0">
              <a:buNone/>
              <a:defRPr sz="2667">
                <a:latin typeface="Arial"/>
              </a:defRPr>
            </a:lvl2pPr>
            <a:lvl3pPr>
              <a:defRPr sz="2400">
                <a:latin typeface="Arial"/>
              </a:defRPr>
            </a:lvl3pPr>
            <a:lvl4pPr>
              <a:defRPr sz="2400">
                <a:latin typeface="Arial"/>
              </a:defRPr>
            </a:lvl4pPr>
            <a:lvl5pPr>
              <a:defRPr sz="2400">
                <a:latin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 flipV="1">
            <a:off x="0" y="4230"/>
            <a:ext cx="3149600" cy="6870703"/>
          </a:xfrm>
          <a:prstGeom prst="rect">
            <a:avLst/>
          </a:prstGeom>
          <a:gradFill flip="none" rotWithShape="1">
            <a:gsLst>
              <a:gs pos="0">
                <a:srgbClr val="2C2437"/>
              </a:gs>
              <a:gs pos="25000">
                <a:srgbClr val="2F2F5F"/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9" name="Picture 8" descr="connect-cut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394669" y="3211198"/>
            <a:ext cx="5041472" cy="2252133"/>
          </a:xfrm>
          <a:prstGeom prst="rect">
            <a:avLst/>
          </a:prstGeom>
        </p:spPr>
      </p:pic>
      <p:pic>
        <p:nvPicPr>
          <p:cNvPr id="10" name="Picture 9" descr="sgci-new-logo-whit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666" y="5881158"/>
            <a:ext cx="1882420" cy="705908"/>
          </a:xfrm>
          <a:prstGeom prst="rect">
            <a:avLst/>
          </a:prstGeom>
        </p:spPr>
      </p:pic>
      <p:sp>
        <p:nvSpPr>
          <p:cNvPr id="13" name="Picture Placeholder 2"/>
          <p:cNvSpPr>
            <a:spLocks noGrp="1"/>
          </p:cNvSpPr>
          <p:nvPr>
            <p:ph type="pic" idx="14"/>
          </p:nvPr>
        </p:nvSpPr>
        <p:spPr>
          <a:xfrm>
            <a:off x="7806267" y="659699"/>
            <a:ext cx="3666652" cy="5453235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5" hasCustomPrompt="1"/>
          </p:nvPr>
        </p:nvSpPr>
        <p:spPr>
          <a:xfrm>
            <a:off x="3911599" y="659699"/>
            <a:ext cx="3522135" cy="1304568"/>
          </a:xfrm>
        </p:spPr>
        <p:txBody>
          <a:bodyPr anchor="b">
            <a:noAutofit/>
          </a:bodyPr>
          <a:lstStyle>
            <a:lvl1pPr marL="0" indent="0" algn="l">
              <a:buNone/>
              <a:defRPr sz="2400" b="1" i="0" cap="all">
                <a:solidFill>
                  <a:srgbClr val="1EA2E0"/>
                </a:solidFill>
                <a:latin typeface="Geneva" charset="0"/>
                <a:ea typeface="Geneva" charset="0"/>
                <a:cs typeface="Geneva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subtitle</a:t>
            </a:r>
          </a:p>
        </p:txBody>
      </p:sp>
      <p:sp>
        <p:nvSpPr>
          <p:cNvPr id="15" name="Title 1"/>
          <p:cNvSpPr>
            <a:spLocks noGrp="1"/>
          </p:cNvSpPr>
          <p:nvPr>
            <p:ph type="ctrTitle"/>
          </p:nvPr>
        </p:nvSpPr>
        <p:spPr>
          <a:xfrm>
            <a:off x="321733" y="659699"/>
            <a:ext cx="2489201" cy="4826701"/>
          </a:xfrm>
        </p:spPr>
        <p:txBody>
          <a:bodyPr anchor="t"/>
          <a:lstStyle>
            <a:lvl1pPr>
              <a:defRPr sz="3200" b="1" i="0" kern="900">
                <a:solidFill>
                  <a:schemeClr val="bg1"/>
                </a:solidFill>
                <a:latin typeface="Geneva" charset="0"/>
                <a:ea typeface="Geneva" charset="0"/>
                <a:cs typeface="Geneva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Pan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 flipV="1">
            <a:off x="3115733" y="-12702"/>
            <a:ext cx="9089923" cy="6880943"/>
          </a:xfrm>
          <a:prstGeom prst="rect">
            <a:avLst/>
          </a:prstGeom>
          <a:gradFill flip="none" rotWithShape="1">
            <a:gsLst>
              <a:gs pos="0">
                <a:srgbClr val="2C2437"/>
              </a:gs>
              <a:gs pos="25000">
                <a:srgbClr val="2F2F5F"/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Picture Placeholder 2"/>
          <p:cNvSpPr>
            <a:spLocks noGrp="1"/>
          </p:cNvSpPr>
          <p:nvPr>
            <p:ph type="pic" idx="14"/>
          </p:nvPr>
        </p:nvSpPr>
        <p:spPr>
          <a:xfrm>
            <a:off x="3115733" y="0"/>
            <a:ext cx="9076267" cy="68580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321733" y="659699"/>
            <a:ext cx="2489201" cy="3793768"/>
          </a:xfrm>
        </p:spPr>
        <p:txBody>
          <a:bodyPr anchor="b"/>
          <a:lstStyle>
            <a:lvl1pPr>
              <a:defRPr sz="3200" b="1" i="0" kern="900">
                <a:solidFill>
                  <a:schemeClr val="tx1"/>
                </a:solidFill>
                <a:latin typeface="Geneva" charset="0"/>
                <a:ea typeface="Geneva" charset="0"/>
                <a:cs typeface="Geneva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321733" y="4572000"/>
            <a:ext cx="2489201" cy="1236133"/>
          </a:xfrm>
        </p:spPr>
        <p:txBody>
          <a:bodyPr>
            <a:normAutofit/>
          </a:bodyPr>
          <a:lstStyle>
            <a:lvl1pPr marL="0" indent="0" algn="l">
              <a:buNone/>
              <a:defRPr sz="1867" b="1" i="0" cap="all">
                <a:solidFill>
                  <a:srgbClr val="1EA2E0"/>
                </a:solidFill>
                <a:latin typeface="Geneva" charset="0"/>
                <a:ea typeface="Geneva" charset="0"/>
                <a:cs typeface="Geneva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tica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911599" y="659699"/>
            <a:ext cx="7561548" cy="5466464"/>
          </a:xfrm>
        </p:spPr>
        <p:txBody>
          <a:bodyPr anchor="ctr"/>
          <a:lstStyle>
            <a:lvl1pPr marL="0" indent="0">
              <a:buFontTx/>
              <a:buNone/>
              <a:defRPr sz="2667">
                <a:latin typeface="Arial"/>
              </a:defRPr>
            </a:lvl1pPr>
            <a:lvl2pPr>
              <a:defRPr sz="2667">
                <a:latin typeface="Arial"/>
              </a:defRPr>
            </a:lvl2pPr>
            <a:lvl3pPr>
              <a:defRPr sz="2400">
                <a:latin typeface="Arial"/>
              </a:defRPr>
            </a:lvl3pPr>
            <a:lvl4pPr>
              <a:defRPr sz="2400">
                <a:latin typeface="Arial"/>
              </a:defRPr>
            </a:lvl4pPr>
            <a:lvl5pPr>
              <a:defRPr sz="2400">
                <a:latin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/>
          <p:cNvSpPr/>
          <p:nvPr userDrawn="1"/>
        </p:nvSpPr>
        <p:spPr>
          <a:xfrm flipV="1">
            <a:off x="0" y="4230"/>
            <a:ext cx="3149600" cy="6870703"/>
          </a:xfrm>
          <a:prstGeom prst="rect">
            <a:avLst/>
          </a:prstGeom>
          <a:gradFill flip="none" rotWithShape="1">
            <a:gsLst>
              <a:gs pos="0">
                <a:srgbClr val="2C2437"/>
              </a:gs>
              <a:gs pos="25000">
                <a:srgbClr val="2F2F5F"/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9" name="Picture 8" descr="connect-cut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394669" y="3211198"/>
            <a:ext cx="5041472" cy="2252133"/>
          </a:xfrm>
          <a:prstGeom prst="rect">
            <a:avLst/>
          </a:prstGeom>
        </p:spPr>
      </p:pic>
      <p:pic>
        <p:nvPicPr>
          <p:cNvPr id="10" name="Picture 9" descr="sgci-new-logo-whit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666" y="5881158"/>
            <a:ext cx="1882420" cy="705908"/>
          </a:xfrm>
          <a:prstGeom prst="rect">
            <a:avLst/>
          </a:prstGeom>
        </p:spPr>
      </p:pic>
      <p:sp>
        <p:nvSpPr>
          <p:cNvPr id="17" name="Vertical Title 16"/>
          <p:cNvSpPr>
            <a:spLocks noGrp="1"/>
          </p:cNvSpPr>
          <p:nvPr>
            <p:ph type="title" orient="vert"/>
          </p:nvPr>
        </p:nvSpPr>
        <p:spPr>
          <a:xfrm rot="10800000">
            <a:off x="220133" y="625832"/>
            <a:ext cx="2726267" cy="4605867"/>
          </a:xfrm>
        </p:spPr>
        <p:txBody>
          <a:bodyPr vert="eaVert"/>
          <a:lstStyle>
            <a:lvl1pPr algn="r">
              <a:defRPr sz="4267" baseline="0">
                <a:solidFill>
                  <a:schemeClr val="bg1"/>
                </a:solidFill>
                <a:latin typeface="Geneva" charset="0"/>
                <a:ea typeface="Geneva" charset="0"/>
                <a:cs typeface="Geneva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911599" y="659699"/>
            <a:ext cx="3522135" cy="5466464"/>
          </a:xfrm>
        </p:spPr>
        <p:txBody>
          <a:bodyPr/>
          <a:lstStyle>
            <a:lvl1pPr marL="0" indent="0">
              <a:buFontTx/>
              <a:buNone/>
              <a:defRPr sz="2667">
                <a:latin typeface="Arial"/>
              </a:defRPr>
            </a:lvl1pPr>
            <a:lvl2pPr marL="609585" indent="0">
              <a:buNone/>
              <a:defRPr sz="2667">
                <a:latin typeface="Arial"/>
              </a:defRPr>
            </a:lvl2pPr>
            <a:lvl3pPr>
              <a:defRPr sz="2400">
                <a:latin typeface="Arial"/>
              </a:defRPr>
            </a:lvl3pPr>
            <a:lvl4pPr>
              <a:defRPr sz="2400">
                <a:latin typeface="Arial"/>
              </a:defRPr>
            </a:lvl4pPr>
            <a:lvl5pPr>
              <a:defRPr sz="2400">
                <a:latin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 flipV="1">
            <a:off x="0" y="4230"/>
            <a:ext cx="3149600" cy="6870703"/>
          </a:xfrm>
          <a:prstGeom prst="rect">
            <a:avLst/>
          </a:prstGeom>
          <a:gradFill flip="none" rotWithShape="1">
            <a:gsLst>
              <a:gs pos="0">
                <a:srgbClr val="2C2437"/>
              </a:gs>
              <a:gs pos="25000">
                <a:srgbClr val="2F2F5F"/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9" name="Picture 8" descr="connect-cut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394669" y="3211198"/>
            <a:ext cx="5041472" cy="2252133"/>
          </a:xfrm>
          <a:prstGeom prst="rect">
            <a:avLst/>
          </a:prstGeom>
        </p:spPr>
      </p:pic>
      <p:pic>
        <p:nvPicPr>
          <p:cNvPr id="10" name="Picture 9" descr="sgci-new-logo-whit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666" y="5881158"/>
            <a:ext cx="1882420" cy="705908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321733" y="659699"/>
            <a:ext cx="2489201" cy="4826701"/>
          </a:xfrm>
        </p:spPr>
        <p:txBody>
          <a:bodyPr anchor="t"/>
          <a:lstStyle>
            <a:lvl1pPr>
              <a:defRPr sz="3200" b="1" i="0" kern="900">
                <a:solidFill>
                  <a:schemeClr val="bg1"/>
                </a:solidFill>
                <a:latin typeface="Geneva" charset="0"/>
                <a:ea typeface="Geneva" charset="0"/>
                <a:cs typeface="Geneva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0"/>
          </p:nvPr>
        </p:nvSpPr>
        <p:spPr>
          <a:xfrm>
            <a:off x="7958666" y="659699"/>
            <a:ext cx="3522135" cy="5466464"/>
          </a:xfrm>
        </p:spPr>
        <p:txBody>
          <a:bodyPr/>
          <a:lstStyle>
            <a:lvl1pPr marL="0" indent="0">
              <a:buFontTx/>
              <a:buNone/>
              <a:defRPr sz="2667">
                <a:latin typeface="Arial"/>
              </a:defRPr>
            </a:lvl1pPr>
            <a:lvl2pPr marL="609585" indent="0">
              <a:buNone/>
              <a:defRPr sz="2667">
                <a:latin typeface="Arial"/>
              </a:defRPr>
            </a:lvl2pPr>
            <a:lvl3pPr>
              <a:defRPr sz="2400">
                <a:latin typeface="Arial"/>
              </a:defRPr>
            </a:lvl3pPr>
            <a:lvl4pPr>
              <a:defRPr sz="2400">
                <a:latin typeface="Arial"/>
              </a:defRPr>
            </a:lvl4pPr>
            <a:lvl5pPr>
              <a:defRPr sz="2400">
                <a:latin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76400"/>
            <a:ext cx="10972800" cy="4276299"/>
          </a:xfrm>
        </p:spPr>
        <p:txBody>
          <a:bodyPr/>
          <a:lstStyle>
            <a:lvl1pPr>
              <a:defRPr>
                <a:latin typeface="Geneva"/>
              </a:defRPr>
            </a:lvl1pPr>
            <a:lvl2pPr>
              <a:defRPr>
                <a:latin typeface="Geneva"/>
              </a:defRPr>
            </a:lvl2pPr>
            <a:lvl3pPr>
              <a:defRPr>
                <a:latin typeface="Geneva"/>
              </a:defRPr>
            </a:lvl3pPr>
            <a:lvl4pPr>
              <a:defRPr>
                <a:latin typeface="Geneva"/>
              </a:defRPr>
            </a:lvl4pPr>
            <a:lvl5pPr>
              <a:defRPr>
                <a:latin typeface="Genev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9" name="Picture 8" descr="sgci-new-logo-black.png"/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853" y="6111379"/>
            <a:ext cx="1463040" cy="548640"/>
          </a:xfrm>
          <a:prstGeom prst="rect">
            <a:avLst/>
          </a:prstGeom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3722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17909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 flipV="1">
            <a:off x="0" y="-1"/>
            <a:ext cx="3149600" cy="6870703"/>
          </a:xfrm>
          <a:prstGeom prst="rect">
            <a:avLst/>
          </a:prstGeom>
          <a:gradFill flip="none" rotWithShape="1">
            <a:gsLst>
              <a:gs pos="0">
                <a:srgbClr val="2C2437"/>
              </a:gs>
              <a:gs pos="25000">
                <a:srgbClr val="2F2F5F"/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2400" kern="1200">
              <a:solidFill>
                <a:prstClr val="white"/>
              </a:solidFill>
            </a:endParaRPr>
          </a:p>
        </p:txBody>
      </p:sp>
      <p:pic>
        <p:nvPicPr>
          <p:cNvPr id="20" name="Picture 19" descr="connect-cu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394669" y="3211198"/>
            <a:ext cx="5041472" cy="2252133"/>
          </a:xfrm>
          <a:prstGeom prst="rect">
            <a:avLst/>
          </a:prstGeom>
        </p:spPr>
      </p:pic>
      <p:pic>
        <p:nvPicPr>
          <p:cNvPr id="21" name="Picture 20" descr="sgci-new-logo-whi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66" y="5881158"/>
            <a:ext cx="1882420" cy="705908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321733" y="659699"/>
            <a:ext cx="2489201" cy="4877501"/>
          </a:xfrm>
        </p:spPr>
        <p:txBody>
          <a:bodyPr anchor="t"/>
          <a:lstStyle>
            <a:lvl1pPr>
              <a:defRPr sz="3200" b="1" i="0" kern="900">
                <a:solidFill>
                  <a:schemeClr val="bg1"/>
                </a:solidFill>
                <a:latin typeface="Geneva" charset="0"/>
                <a:ea typeface="Geneva" charset="0"/>
                <a:cs typeface="Geneva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C2B3B9F-E83C-864E-B017-96EDB15058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1599" y="659699"/>
            <a:ext cx="7561548" cy="5466464"/>
          </a:xfrm>
        </p:spPr>
        <p:txBody>
          <a:bodyPr anchor="ctr"/>
          <a:lstStyle>
            <a:lvl1pPr marL="0" indent="0">
              <a:buFontTx/>
              <a:buNone/>
              <a:defRPr sz="2667">
                <a:latin typeface="Arial"/>
              </a:defRPr>
            </a:lvl1pPr>
            <a:lvl2pPr>
              <a:defRPr sz="2667">
                <a:latin typeface="Arial"/>
              </a:defRPr>
            </a:lvl2pPr>
            <a:lvl3pPr>
              <a:defRPr sz="2400">
                <a:latin typeface="Arial"/>
              </a:defRPr>
            </a:lvl3pPr>
            <a:lvl4pPr>
              <a:defRPr sz="2400">
                <a:latin typeface="Arial"/>
              </a:defRPr>
            </a:lvl4pPr>
            <a:lvl5pPr>
              <a:defRPr sz="2400">
                <a:latin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696113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111379"/>
            <a:ext cx="12192000" cy="752337"/>
          </a:xfrm>
          <a:prstGeom prst="rect">
            <a:avLst/>
          </a:prstGeom>
          <a:gradFill flip="none" rotWithShape="1">
            <a:gsLst>
              <a:gs pos="0">
                <a:srgbClr val="2C2437"/>
              </a:gs>
              <a:gs pos="25000">
                <a:srgbClr val="2F2F5F"/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800" kern="1200">
              <a:solidFill>
                <a:prstClr val="white"/>
              </a:solidFill>
            </a:endParaRPr>
          </a:p>
        </p:txBody>
      </p:sp>
      <p:sp>
        <p:nvSpPr>
          <p:cNvPr id="27" name="Google Shape;27;p3"/>
          <p:cNvSpPr txBox="1">
            <a:spLocks noGrp="1"/>
          </p:cNvSpPr>
          <p:nvPr>
            <p:ph type="body" idx="1"/>
          </p:nvPr>
        </p:nvSpPr>
        <p:spPr>
          <a:xfrm>
            <a:off x="609600" y="1676400"/>
            <a:ext cx="10972800" cy="4276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2418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080"/>
              <a:buChar char="•"/>
              <a:defRPr>
                <a:latin typeface="Arial" charset="0"/>
                <a:ea typeface="Arial" charset="0"/>
                <a:cs typeface="Arial" charset="0"/>
                <a:sym typeface="Arimo"/>
              </a:defRPr>
            </a:lvl1pPr>
            <a:lvl2pPr marL="914400" lvl="1" indent="-39624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640"/>
              <a:buChar char="•"/>
              <a:defRPr>
                <a:latin typeface="Arimo"/>
                <a:ea typeface="Arimo"/>
                <a:cs typeface="Arimo"/>
                <a:sym typeface="Arimo"/>
              </a:defRPr>
            </a:lvl2pPr>
            <a:lvl3pPr marL="1371600" lvl="2" indent="-3683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200"/>
              <a:buChar char="•"/>
              <a:defRPr>
                <a:latin typeface="Arimo"/>
                <a:ea typeface="Arimo"/>
                <a:cs typeface="Arimo"/>
                <a:sym typeface="Arimo"/>
              </a:defRPr>
            </a:lvl3pPr>
            <a:lvl4pPr marL="1828800" lvl="3" indent="-35433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>
                <a:latin typeface="Arimo"/>
                <a:ea typeface="Arimo"/>
                <a:cs typeface="Arimo"/>
                <a:sym typeface="Arimo"/>
              </a:defRPr>
            </a:lvl4pPr>
            <a:lvl5pPr marL="2286000" lvl="4" indent="-35432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>
                <a:latin typeface="Arimo"/>
                <a:ea typeface="Arimo"/>
                <a:cs typeface="Arimo"/>
                <a:sym typeface="Arimo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/>
          </p:nvPr>
        </p:nvSpPr>
        <p:spPr>
          <a:xfrm>
            <a:off x="2565399" y="228601"/>
            <a:ext cx="9016689" cy="1283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" name="Picture 5" descr="connect-color.pn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5190"/>
          <a:stretch/>
        </p:blipFill>
        <p:spPr>
          <a:xfrm flipH="1" flipV="1">
            <a:off x="6964016" y="6111378"/>
            <a:ext cx="5227983" cy="758963"/>
          </a:xfrm>
          <a:prstGeom prst="rect">
            <a:avLst/>
          </a:prstGeom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F8EEE075-B09F-EC47-A25C-8DE85534D0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36" y="6213227"/>
            <a:ext cx="14630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5101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111379"/>
            <a:ext cx="12192000" cy="752337"/>
          </a:xfrm>
          <a:prstGeom prst="rect">
            <a:avLst/>
          </a:prstGeom>
          <a:gradFill flip="none" rotWithShape="1">
            <a:gsLst>
              <a:gs pos="0">
                <a:srgbClr val="2C2437"/>
              </a:gs>
              <a:gs pos="25000">
                <a:srgbClr val="2F2F5F"/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800" kern="1200">
              <a:solidFill>
                <a:prstClr val="white"/>
              </a:solidFill>
            </a:endParaRPr>
          </a:p>
        </p:txBody>
      </p:sp>
      <p:pic>
        <p:nvPicPr>
          <p:cNvPr id="6" name="Picture 5" descr="connect-color.pn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5190"/>
          <a:stretch/>
        </p:blipFill>
        <p:spPr>
          <a:xfrm flipH="1" flipV="1">
            <a:off x="6964016" y="6111378"/>
            <a:ext cx="5227983" cy="758963"/>
          </a:xfrm>
          <a:prstGeom prst="rect">
            <a:avLst/>
          </a:prstGeom>
        </p:spPr>
      </p:pic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01A74D4F-C08E-204B-980E-9D62A4F71B0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36" y="6213227"/>
            <a:ext cx="14630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372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accent5">
            <a:alpha val="8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>
          <a:xfrm flipV="1">
            <a:off x="0" y="-9526"/>
            <a:ext cx="12192000" cy="6873244"/>
          </a:xfrm>
          <a:prstGeom prst="rect">
            <a:avLst/>
          </a:prstGeom>
          <a:gradFill flip="none" rotWithShape="1">
            <a:gsLst>
              <a:gs pos="0">
                <a:srgbClr val="2C2437"/>
              </a:gs>
              <a:gs pos="25000">
                <a:srgbClr val="2F2F5F"/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800" kern="1200">
              <a:solidFill>
                <a:prstClr val="white"/>
              </a:solidFill>
            </a:endParaRPr>
          </a:p>
        </p:txBody>
      </p:sp>
      <p:pic>
        <p:nvPicPr>
          <p:cNvPr id="16" name="Picture 15" descr="connect-color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7280"/>
            <a:ext cx="12192000" cy="2546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2944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Title Text</a:t>
            </a:r>
          </a:p>
        </p:txBody>
      </p:sp>
      <p:sp>
        <p:nvSpPr>
          <p:cNvPr id="4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65335283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 flipV="1">
            <a:off x="0" y="-9526"/>
            <a:ext cx="12192000" cy="6873244"/>
          </a:xfrm>
          <a:prstGeom prst="rect">
            <a:avLst/>
          </a:prstGeom>
          <a:gradFill flip="none" rotWithShape="1">
            <a:gsLst>
              <a:gs pos="0">
                <a:srgbClr val="2C2437"/>
              </a:gs>
              <a:gs pos="25000">
                <a:srgbClr val="2F2F5F"/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0" y="2484631"/>
            <a:ext cx="12192000" cy="43790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2861733"/>
            <a:ext cx="10515600" cy="19038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latin typeface="Genev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840821"/>
            <a:ext cx="10515600" cy="1429218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2"/>
              </a:buClr>
              <a:buSzPct val="110000"/>
              <a:buFont typeface="Arial" panose="020B0604020202020204" pitchFamily="34" charset="0"/>
              <a:buNone/>
              <a:defRPr lang="en-US" sz="2800" b="0" i="1" kern="1200" cap="none" dirty="0" smtClean="0">
                <a:solidFill>
                  <a:srgbClr val="1EA2E0"/>
                </a:solidFill>
                <a:latin typeface="Geneva" charset="0"/>
                <a:ea typeface="Geneva" charset="0"/>
                <a:cs typeface="Geneva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connect-color.pn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698" y="6094"/>
            <a:ext cx="5227983" cy="2180276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4A751AD1-1EB1-1C4E-B055-E7AED5A545A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99" y="447201"/>
            <a:ext cx="1980836" cy="74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010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72426"/>
            <a:ext cx="10972800" cy="133577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25600"/>
            <a:ext cx="5387977" cy="50568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248676"/>
            <a:ext cx="5387977" cy="372079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25600"/>
            <a:ext cx="5410200" cy="50568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248676"/>
            <a:ext cx="5410200" cy="372079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41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9464" y="228600"/>
            <a:ext cx="9015984" cy="128016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04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4963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3B86CF-E549-CA2C-C5F7-E4117992C7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334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3B86CF-E549-CA2C-C5F7-E4117992C7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99AA2B-2E24-9298-5FD0-0C265E94532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57" y="6425859"/>
            <a:ext cx="1251857" cy="22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776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9287" y="228600"/>
            <a:ext cx="11142560" cy="128016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7" y="1667933"/>
            <a:ext cx="6468660" cy="4301687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9287" y="1667599"/>
            <a:ext cx="4490976" cy="4312541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262556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microsoft.com/office/2007/relationships/hdphoto" Target="../media/hdphoto1.wdp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onnect-color.png"/>
          <p:cNvPicPr>
            <a:picLocks noChangeAspect="1"/>
          </p:cNvPicPr>
          <p:nvPr userDrawn="1"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8001000" cy="1671014"/>
          </a:xfrm>
          <a:prstGeom prst="rect">
            <a:avLst/>
          </a:prstGeom>
        </p:spPr>
      </p:pic>
      <p:pic>
        <p:nvPicPr>
          <p:cNvPr id="12" name="Picture 11" descr="sgci-new-logo-black.png"/>
          <p:cNvPicPr>
            <a:picLocks noChangeAspect="1"/>
          </p:cNvPicPr>
          <p:nvPr userDrawn="1"/>
        </p:nvPicPr>
        <p:blipFill>
          <a:blip r:embed="rId23" cstate="screen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853" y="6111379"/>
            <a:ext cx="1463040" cy="54864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8463" y="-48"/>
            <a:ext cx="3790731" cy="1772858"/>
          </a:xfrm>
          <a:prstGeom prst="rect">
            <a:avLst/>
          </a:prstGeom>
          <a:gradFill flip="none" rotWithShape="1">
            <a:gsLst>
              <a:gs pos="11000">
                <a:schemeClr val="bg1">
                  <a:alpha val="30000"/>
                </a:schemeClr>
              </a:gs>
              <a:gs pos="73000">
                <a:schemeClr val="bg1">
                  <a:alpha val="8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2565399" y="228601"/>
            <a:ext cx="9016689" cy="12837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609600" y="1671015"/>
            <a:ext cx="10972800" cy="42816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168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700" r:id="rId2"/>
    <p:sldLayoutId id="2147483663" r:id="rId3"/>
    <p:sldLayoutId id="2147483665" r:id="rId4"/>
    <p:sldLayoutId id="2147483666" r:id="rId5"/>
    <p:sldLayoutId id="2147483667" r:id="rId6"/>
    <p:sldLayoutId id="2147483698" r:id="rId7"/>
    <p:sldLayoutId id="2147483699" r:id="rId8"/>
    <p:sldLayoutId id="2147483669" r:id="rId9"/>
    <p:sldLayoutId id="2147483670" r:id="rId10"/>
    <p:sldLayoutId id="2147483672" r:id="rId11"/>
    <p:sldLayoutId id="2147483673" r:id="rId12"/>
    <p:sldLayoutId id="2147483674" r:id="rId13"/>
    <p:sldLayoutId id="2147483675" r:id="rId14"/>
    <p:sldLayoutId id="2147483679" r:id="rId15"/>
    <p:sldLayoutId id="2147483684" r:id="rId16"/>
    <p:sldLayoutId id="2147483688" r:id="rId17"/>
    <p:sldLayoutId id="2147483694" r:id="rId18"/>
    <p:sldLayoutId id="2147483695" r:id="rId19"/>
    <p:sldLayoutId id="2147483697" r:id="rId20"/>
  </p:sldLayoutIdLst>
  <p:hf hdr="0" ftr="0" dt="0"/>
  <p:txStyles>
    <p:titleStyle>
      <a:lvl1pPr algn="r" defTabSz="914400" rtl="0" eaLnBrk="1" latinLnBrk="0" hangingPunct="1">
        <a:lnSpc>
          <a:spcPct val="100000"/>
        </a:lnSpc>
        <a:spcBef>
          <a:spcPct val="0"/>
        </a:spcBef>
        <a:buNone/>
        <a:defRPr lang="en-US" sz="3600" b="1" i="0" kern="1200" dirty="0">
          <a:solidFill>
            <a:schemeClr val="accent5"/>
          </a:solidFill>
          <a:latin typeface="Geneva" charset="0"/>
          <a:ea typeface="+mj-ea"/>
          <a:cs typeface="+mj-cs"/>
        </a:defRPr>
      </a:lvl1pPr>
    </p:titleStyle>
    <p:bodyStyle>
      <a:lvl1pPr marL="284163" indent="-273050" algn="l" defTabSz="914400" rtl="0" eaLnBrk="1" latinLnBrk="0" hangingPunct="1">
        <a:lnSpc>
          <a:spcPct val="100000"/>
        </a:lnSpc>
        <a:spcBef>
          <a:spcPts val="1000"/>
        </a:spcBef>
        <a:buClr>
          <a:schemeClr val="tx2"/>
        </a:buClr>
        <a:buSzPct val="110000"/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Geneva"/>
          <a:ea typeface="+mn-ea"/>
          <a:cs typeface="+mn-cs"/>
        </a:defRPr>
      </a:lvl1pPr>
      <a:lvl2pPr marL="630238" indent="-27305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SzPct val="11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Geneva"/>
          <a:ea typeface="+mn-ea"/>
          <a:cs typeface="+mn-cs"/>
        </a:defRPr>
      </a:lvl2pPr>
      <a:lvl3pPr marL="968375" indent="-27305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SzPct val="11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Geneva"/>
          <a:ea typeface="+mn-ea"/>
          <a:cs typeface="+mn-cs"/>
        </a:defRPr>
      </a:lvl3pPr>
      <a:lvl4pPr marL="1260475" indent="-27305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SzPct val="11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Geneva"/>
          <a:ea typeface="+mn-ea"/>
          <a:cs typeface="+mn-cs"/>
        </a:defRPr>
      </a:lvl4pPr>
      <a:lvl5pPr marL="1598613" indent="-27305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SzPct val="11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Geneva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emf"/><Relationship Id="rId4" Type="http://schemas.openxmlformats.org/officeDocument/2006/relationships/image" Target="../media/image10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emf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6C366D97-12CE-584A-8BA5-181E197B3C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0698" y="4347925"/>
            <a:ext cx="11190655" cy="1416800"/>
          </a:xfrm>
        </p:spPr>
        <p:txBody>
          <a:bodyPr>
            <a:noAutofit/>
          </a:bodyPr>
          <a:lstStyle/>
          <a:p>
            <a:r>
              <a:rPr lang="en-US" sz="2400" dirty="0"/>
              <a:t>18 October 2022</a:t>
            </a:r>
          </a:p>
          <a:p>
            <a:r>
              <a:rPr lang="en-US" sz="2400" dirty="0"/>
              <a:t>Learn, Engage, Empower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87893EB-F34F-1345-9651-6E3629CC233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Gateways 2022 Conference Welcome</a:t>
            </a:r>
          </a:p>
        </p:txBody>
      </p:sp>
    </p:spTree>
    <p:extLst>
      <p:ext uri="{BB962C8B-B14F-4D97-AF65-F5344CB8AC3E}">
        <p14:creationId xmlns:p14="http://schemas.microsoft.com/office/powerpoint/2010/main" val="34502140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73415C-F91C-2C2D-ED86-AFE2F4B65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What about Reincarnation? | Franciscan Media">
            <a:extLst>
              <a:ext uri="{FF2B5EF4-FFF2-40B4-BE49-F238E27FC236}">
                <a16:creationId xmlns:a16="http://schemas.microsoft.com/office/drawing/2014/main" id="{DF76EEF1-46D4-32D6-0DF8-1275F2ED1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063" y="0"/>
            <a:ext cx="124301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2320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4490427-0EFB-3EBD-A302-ECE873FCEB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143" y="745490"/>
            <a:ext cx="8505713" cy="15062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85B515-D23A-5A11-8ED7-6E74C945E04C}"/>
              </a:ext>
            </a:extLst>
          </p:cNvPr>
          <p:cNvSpPr txBox="1"/>
          <p:nvPr/>
        </p:nvSpPr>
        <p:spPr>
          <a:xfrm>
            <a:off x="1705406" y="2799641"/>
            <a:ext cx="87811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i="0" dirty="0">
                <a:solidFill>
                  <a:srgbClr val="FFFFFF"/>
                </a:solidFill>
                <a:effectLst/>
                <a:latin typeface="proxima-nova"/>
              </a:rPr>
              <a:t>Extend. Expand. Exemplify.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189FC9-9538-20D9-8AAA-98FCE87F2A5B}"/>
              </a:ext>
            </a:extLst>
          </p:cNvPr>
          <p:cNvSpPr txBox="1"/>
          <p:nvPr/>
        </p:nvSpPr>
        <p:spPr>
          <a:xfrm>
            <a:off x="461788" y="4177309"/>
            <a:ext cx="112684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dirty="0">
                <a:solidFill>
                  <a:srgbClr val="FFFFFF"/>
                </a:solidFill>
                <a:effectLst/>
                <a:latin typeface="proxima-nova"/>
              </a:rPr>
              <a:t>A Center of Excellence to Extend Access, Expand the Community, and Exemplify Good Practices for CI through Science Gateways.</a:t>
            </a:r>
            <a:endParaRPr lang="en-US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9EC7F2-30B1-5570-7416-90CDF68EC10A}"/>
              </a:ext>
            </a:extLst>
          </p:cNvPr>
          <p:cNvSpPr txBox="1"/>
          <p:nvPr/>
        </p:nvSpPr>
        <p:spPr>
          <a:xfrm>
            <a:off x="9661092" y="5881305"/>
            <a:ext cx="165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 b="0" i="0">
                <a:solidFill>
                  <a:srgbClr val="FFFFFF"/>
                </a:solidFill>
                <a:effectLst/>
                <a:latin typeface="proxima-nova"/>
              </a:defRPr>
            </a:lvl1pPr>
          </a:lstStyle>
          <a:p>
            <a:r>
              <a:rPr lang="en-US" sz="1800" dirty="0"/>
              <a:t>Award #2231406 </a:t>
            </a:r>
          </a:p>
        </p:txBody>
      </p:sp>
      <p:pic>
        <p:nvPicPr>
          <p:cNvPr id="8" name="Picture 7" descr="NSF_AllWhite_bitmap_Logo.png">
            <a:extLst>
              <a:ext uri="{FF2B5EF4-FFF2-40B4-BE49-F238E27FC236}">
                <a16:creationId xmlns:a16="http://schemas.microsoft.com/office/drawing/2014/main" id="{23C4059D-9FCE-58EF-893E-2C1AC101F81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9005" y="5798593"/>
            <a:ext cx="810676" cy="81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7839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73415C-F91C-2C2D-ED86-AFE2F4B65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490427-0EFB-3EBD-A302-ECE873FCEB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143" y="745490"/>
            <a:ext cx="8505713" cy="15062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85B515-D23A-5A11-8ED7-6E74C945E04C}"/>
              </a:ext>
            </a:extLst>
          </p:cNvPr>
          <p:cNvSpPr txBox="1"/>
          <p:nvPr/>
        </p:nvSpPr>
        <p:spPr>
          <a:xfrm>
            <a:off x="930963" y="3228623"/>
            <a:ext cx="103300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So SGCI got more funding then huh?</a:t>
            </a:r>
          </a:p>
        </p:txBody>
      </p:sp>
    </p:spTree>
    <p:extLst>
      <p:ext uri="{BB962C8B-B14F-4D97-AF65-F5344CB8AC3E}">
        <p14:creationId xmlns:p14="http://schemas.microsoft.com/office/powerpoint/2010/main" val="1038939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4490427-0EFB-3EBD-A302-ECE873FCEB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143" y="745490"/>
            <a:ext cx="8505713" cy="15062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85B515-D23A-5A11-8ED7-6E74C945E04C}"/>
              </a:ext>
            </a:extLst>
          </p:cNvPr>
          <p:cNvSpPr txBox="1"/>
          <p:nvPr/>
        </p:nvSpPr>
        <p:spPr>
          <a:xfrm>
            <a:off x="930963" y="3228623"/>
            <a:ext cx="103300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So SGCI got more funding then huh?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D7BE59-3501-45AD-BEBD-2170865B3FBC}"/>
              </a:ext>
            </a:extLst>
          </p:cNvPr>
          <p:cNvSpPr txBox="1"/>
          <p:nvPr/>
        </p:nvSpPr>
        <p:spPr>
          <a:xfrm>
            <a:off x="4220325" y="4350814"/>
            <a:ext cx="375134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800" dirty="0">
                <a:solidFill>
                  <a:srgbClr val="FF0000"/>
                </a:solidFill>
                <a:latin typeface="Cooper Std Black" panose="0208090304030B020404" pitchFamily="18" charset="77"/>
                <a:cs typeface="Aharoni" panose="02010803020104030203" pitchFamily="2" charset="-79"/>
              </a:rPr>
              <a:t>NO!</a:t>
            </a:r>
          </a:p>
        </p:txBody>
      </p:sp>
    </p:spTree>
    <p:extLst>
      <p:ext uri="{BB962C8B-B14F-4D97-AF65-F5344CB8AC3E}">
        <p14:creationId xmlns:p14="http://schemas.microsoft.com/office/powerpoint/2010/main" val="28565141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C64293-D637-ED24-3715-6794C1733E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4" r="13740"/>
          <a:stretch/>
        </p:blipFill>
        <p:spPr>
          <a:xfrm>
            <a:off x="2878667" y="1807986"/>
            <a:ext cx="6389511" cy="32420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E781FB-0695-E4B1-A058-9B0DB80365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73"/>
          <a:stretch/>
        </p:blipFill>
        <p:spPr>
          <a:xfrm>
            <a:off x="9584265" y="1807986"/>
            <a:ext cx="885899" cy="32420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CC3ACFF-38FC-9B5C-26D5-487299CFC4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874"/>
          <a:stretch/>
        </p:blipFill>
        <p:spPr>
          <a:xfrm>
            <a:off x="1721835" y="1807986"/>
            <a:ext cx="885898" cy="324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437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22407B-22E6-46B7-E541-0771FF0CA4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4" r="13740"/>
          <a:stretch/>
        </p:blipFill>
        <p:spPr>
          <a:xfrm>
            <a:off x="2878667" y="1807986"/>
            <a:ext cx="6389511" cy="32420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E781FB-0695-E4B1-A058-9B0DB80365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73"/>
          <a:stretch/>
        </p:blipFill>
        <p:spPr>
          <a:xfrm flipH="1">
            <a:off x="6502399" y="1807986"/>
            <a:ext cx="2861453" cy="32420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CC3ACFF-38FC-9B5C-26D5-487299CFC4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874"/>
          <a:stretch/>
        </p:blipFill>
        <p:spPr>
          <a:xfrm flipH="1">
            <a:off x="2771702" y="1807986"/>
            <a:ext cx="2861453" cy="324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0839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22407B-22E6-46B7-E541-0771FF0CA4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4" r="13740"/>
          <a:stretch/>
        </p:blipFill>
        <p:spPr>
          <a:xfrm>
            <a:off x="2878667" y="1807986"/>
            <a:ext cx="6389511" cy="32420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E781FB-0695-E4B1-A058-9B0DB80365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73"/>
          <a:stretch/>
        </p:blipFill>
        <p:spPr>
          <a:xfrm flipH="1">
            <a:off x="6502399" y="1807986"/>
            <a:ext cx="2861453" cy="32420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CC3ACFF-38FC-9B5C-26D5-487299CFC4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874"/>
          <a:stretch/>
        </p:blipFill>
        <p:spPr>
          <a:xfrm flipH="1">
            <a:off x="2771702" y="1807986"/>
            <a:ext cx="2861453" cy="32420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1EFEC5-DC23-034E-CFF1-4DA089F48F4A}"/>
              </a:ext>
            </a:extLst>
          </p:cNvPr>
          <p:cNvSpPr txBox="1"/>
          <p:nvPr/>
        </p:nvSpPr>
        <p:spPr>
          <a:xfrm>
            <a:off x="4220325" y="4350814"/>
            <a:ext cx="375134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800" dirty="0">
                <a:solidFill>
                  <a:srgbClr val="FF0000"/>
                </a:solidFill>
                <a:latin typeface="Cooper Std Black" panose="0208090304030B020404" pitchFamily="18" charset="77"/>
                <a:cs typeface="Aharoni" panose="02010803020104030203" pitchFamily="2" charset="-79"/>
              </a:rPr>
              <a:t>NO!</a:t>
            </a:r>
          </a:p>
        </p:txBody>
      </p:sp>
    </p:spTree>
    <p:extLst>
      <p:ext uri="{BB962C8B-B14F-4D97-AF65-F5344CB8AC3E}">
        <p14:creationId xmlns:p14="http://schemas.microsoft.com/office/powerpoint/2010/main" val="8761208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CC70ADB-BB75-1AF4-B096-9397370E5F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6332" y="188961"/>
            <a:ext cx="7772400" cy="6005945"/>
          </a:xfrm>
          <a:prstGeom prst="rect">
            <a:avLst/>
          </a:prstGeom>
          <a:scene3d>
            <a:camera prst="perspectiveContrastingRightFacing"/>
            <a:lightRig rig="threePt" dir="t"/>
          </a:scene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DE5CDFA-CBB7-FA59-F2FE-8F58AE1FEE63}"/>
              </a:ext>
            </a:extLst>
          </p:cNvPr>
          <p:cNvSpPr txBox="1"/>
          <p:nvPr/>
        </p:nvSpPr>
        <p:spPr>
          <a:xfrm>
            <a:off x="6400800" y="2754315"/>
            <a:ext cx="5486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roxima-nova"/>
              </a:rPr>
              <a:t>SGCI has facilitated some great impact stories and has shown an on average 7x acceleration in gateway development.</a:t>
            </a:r>
            <a:endParaRPr lang="en-US" sz="3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53B6EA-74BE-3037-CA22-7B8B5922EB0E}"/>
              </a:ext>
            </a:extLst>
          </p:cNvPr>
          <p:cNvSpPr txBox="1"/>
          <p:nvPr/>
        </p:nvSpPr>
        <p:spPr>
          <a:xfrm>
            <a:off x="6400800" y="5487020"/>
            <a:ext cx="548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0" i="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roxima-nova"/>
              </a:rPr>
              <a:t>(if you don’t want to take the storybook with you please leave at the front desk)</a:t>
            </a:r>
            <a:endParaRPr lang="en-US" sz="20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16680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615DDCB-CBAC-D6F2-DB3E-4D5F4B2447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DF34EA-7511-98E7-449D-86F7E1ED47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8" y="1014669"/>
            <a:ext cx="5946723" cy="10530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781FAF-C276-10E8-D0CA-BE8E430DB14C}"/>
              </a:ext>
            </a:extLst>
          </p:cNvPr>
          <p:cNvSpPr txBox="1"/>
          <p:nvPr/>
        </p:nvSpPr>
        <p:spPr>
          <a:xfrm>
            <a:off x="461789" y="2483382"/>
            <a:ext cx="112684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i="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roxima-nova"/>
              </a:rPr>
              <a:t>A Center of Excellence and a Software Institute to serve the Science Gateways Community.</a:t>
            </a:r>
            <a:endParaRPr lang="en-US" sz="40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1B485E-30DA-B2E3-8255-C5FC45552A0A}"/>
              </a:ext>
            </a:extLst>
          </p:cNvPr>
          <p:cNvSpPr txBox="1"/>
          <p:nvPr/>
        </p:nvSpPr>
        <p:spPr>
          <a:xfrm>
            <a:off x="286812" y="3887808"/>
            <a:ext cx="561727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roxima-nova"/>
              </a:rPr>
              <a:t>Helping…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0" i="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roxima-nova"/>
              </a:rPr>
              <a:t>Community Focused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roxima-nova"/>
              </a:rPr>
              <a:t>Workforce Focused</a:t>
            </a:r>
            <a:endParaRPr lang="en-US" sz="2800" b="0" i="0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roxima-nova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0" i="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roxima-nova"/>
              </a:rPr>
              <a:t>Future Focused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roxima-nova"/>
              </a:rPr>
              <a:t>Working Toward Preparing for the Future</a:t>
            </a:r>
            <a:endParaRPr lang="en-US" sz="2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6735FC-7E30-A42F-EC8A-5BDD3022A7F2}"/>
              </a:ext>
            </a:extLst>
          </p:cNvPr>
          <p:cNvSpPr txBox="1"/>
          <p:nvPr/>
        </p:nvSpPr>
        <p:spPr>
          <a:xfrm>
            <a:off x="6445956" y="3887808"/>
            <a:ext cx="545923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roxima-nova"/>
              </a:rPr>
              <a:t>Building…</a:t>
            </a:r>
            <a:endParaRPr lang="en-US" sz="2800" b="0" i="0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roxima-nova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0" i="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roxima-nova"/>
              </a:rPr>
              <a:t>Development Service F</a:t>
            </a:r>
            <a:r>
              <a:rPr lang="en-US" sz="28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roxima-nova"/>
              </a:rPr>
              <a:t>ocused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0" i="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roxima-nova"/>
              </a:rPr>
              <a:t>Operations </a:t>
            </a:r>
            <a:r>
              <a:rPr lang="en-US" sz="28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roxima-nova"/>
              </a:rPr>
              <a:t>Service Focused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roxima-nova"/>
              </a:rPr>
              <a:t>Heavy Touch Consulting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0" i="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roxima-nova"/>
              </a:rPr>
              <a:t>Working Toward Self-Sustainability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564B6B-FFAD-6ABE-620F-740D42A568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744" y="734487"/>
            <a:ext cx="4121143" cy="152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5451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2BB49C-C5C1-DCC9-6EB8-CF58DF29C3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BAD6A3-B148-03BE-9B5C-1043C52589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SGX3 – NSF Funded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E9D0FA6-307C-0BA5-A8BD-1351816FB4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1" y="2248676"/>
            <a:ext cx="5387977" cy="4261852"/>
          </a:xfrm>
        </p:spPr>
        <p:txBody>
          <a:bodyPr>
            <a:normAutofit fontScale="92500"/>
          </a:bodyPr>
          <a:lstStyle/>
          <a:p>
            <a:pPr>
              <a:buClr>
                <a:schemeClr val="bg1"/>
              </a:buClr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Community building activities</a:t>
            </a:r>
          </a:p>
          <a:p>
            <a:pPr>
              <a:buClr>
                <a:schemeClr val="bg1"/>
              </a:buClr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Workforce development activities</a:t>
            </a:r>
          </a:p>
          <a:p>
            <a:pPr>
              <a:buClr>
                <a:schemeClr val="bg1"/>
              </a:buClr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Light-touch consulting / advisory services</a:t>
            </a:r>
          </a:p>
          <a:p>
            <a:pPr>
              <a:buClr>
                <a:schemeClr val="bg1"/>
              </a:buClr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Envisioning the future through Blueprint Factories</a:t>
            </a:r>
          </a:p>
          <a:p>
            <a:pPr lvl="1">
              <a:buClr>
                <a:schemeClr val="bg1"/>
              </a:buClr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ACCESS</a:t>
            </a:r>
          </a:p>
          <a:p>
            <a:pPr lvl="1">
              <a:buClr>
                <a:schemeClr val="bg1"/>
              </a:buClr>
              <a:buFont typeface="Wingdings" pitchFamily="2" charset="2"/>
              <a:buChar char="ü"/>
            </a:pPr>
            <a:r>
              <a:rPr lang="en-US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PATh</a:t>
            </a:r>
            <a:endParaRPr lang="en-US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lvl="1">
              <a:buClr>
                <a:schemeClr val="bg1"/>
              </a:buClr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Materials Genome Initiative</a:t>
            </a:r>
          </a:p>
          <a:p>
            <a:pPr lvl="1">
              <a:buClr>
                <a:schemeClr val="bg1"/>
              </a:buClr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Sustainability practices</a:t>
            </a:r>
          </a:p>
          <a:p>
            <a:pPr lvl="1">
              <a:buClr>
                <a:schemeClr val="bg1"/>
              </a:buClr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more to come…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FB28744-12A2-3399-D168-B4AFA79152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SGCI – Client Funded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C0DAED1-AD87-EF6F-556D-9F2672B51C48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/>
          </a:bodyPr>
          <a:lstStyle/>
          <a:p>
            <a:pPr>
              <a:buClr>
                <a:schemeClr val="bg1"/>
              </a:buClr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Heavy-touch consulting / other services</a:t>
            </a:r>
          </a:p>
          <a:p>
            <a:pPr>
              <a:buClr>
                <a:schemeClr val="bg1"/>
              </a:buClr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Software team augmentation / outsourcing</a:t>
            </a:r>
          </a:p>
          <a:p>
            <a:pPr>
              <a:buClr>
                <a:schemeClr val="bg1"/>
              </a:buClr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Professional science gateway operations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15B57C-638E-22B9-83B2-48D698A465F2}"/>
              </a:ext>
            </a:extLst>
          </p:cNvPr>
          <p:cNvSpPr txBox="1"/>
          <p:nvPr/>
        </p:nvSpPr>
        <p:spPr>
          <a:xfrm>
            <a:off x="5997578" y="5345439"/>
            <a:ext cx="55625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SGX3 is $7.5 million over 5 years beginning September 2022</a:t>
            </a:r>
          </a:p>
        </p:txBody>
      </p:sp>
    </p:spTree>
    <p:extLst>
      <p:ext uri="{BB962C8B-B14F-4D97-AF65-F5344CB8AC3E}">
        <p14:creationId xmlns:p14="http://schemas.microsoft.com/office/powerpoint/2010/main" val="13012750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A Simple Trick-or-Treating Etiquette Guide | HuffPost null">
            <a:extLst>
              <a:ext uri="{FF2B5EF4-FFF2-40B4-BE49-F238E27FC236}">
                <a16:creationId xmlns:a16="http://schemas.microsoft.com/office/drawing/2014/main" id="{67AA0A18-F926-0E4F-A2C4-3C6D0EB65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12192000" cy="683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83536DC-F4CE-FC57-6665-3CE6A8D4268A}"/>
              </a:ext>
            </a:extLst>
          </p:cNvPr>
          <p:cNvSpPr txBox="1"/>
          <p:nvPr/>
        </p:nvSpPr>
        <p:spPr>
          <a:xfrm>
            <a:off x="751363" y="9525"/>
            <a:ext cx="106892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Welcome back to our in-person series!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5C41EB-D2AB-9F97-E949-674C6E050E2E}"/>
              </a:ext>
            </a:extLst>
          </p:cNvPr>
          <p:cNvSpPr txBox="1"/>
          <p:nvPr/>
        </p:nvSpPr>
        <p:spPr>
          <a:xfrm>
            <a:off x="1297994" y="5899785"/>
            <a:ext cx="95960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We’ve exceeded our expectations!</a:t>
            </a:r>
          </a:p>
        </p:txBody>
      </p:sp>
    </p:spTree>
    <p:extLst>
      <p:ext uri="{BB962C8B-B14F-4D97-AF65-F5344CB8AC3E}">
        <p14:creationId xmlns:p14="http://schemas.microsoft.com/office/powerpoint/2010/main" val="14038957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6215B57C-638E-22B9-83B2-48D698A465F2}"/>
              </a:ext>
            </a:extLst>
          </p:cNvPr>
          <p:cNvSpPr txBox="1"/>
          <p:nvPr/>
        </p:nvSpPr>
        <p:spPr>
          <a:xfrm>
            <a:off x="1450622" y="2760283"/>
            <a:ext cx="92907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Science Gateways</a:t>
            </a:r>
          </a:p>
        </p:txBody>
      </p:sp>
    </p:spTree>
    <p:extLst>
      <p:ext uri="{BB962C8B-B14F-4D97-AF65-F5344CB8AC3E}">
        <p14:creationId xmlns:p14="http://schemas.microsoft.com/office/powerpoint/2010/main" val="18416283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6215B57C-638E-22B9-83B2-48D698A465F2}"/>
              </a:ext>
            </a:extLst>
          </p:cNvPr>
          <p:cNvSpPr txBox="1"/>
          <p:nvPr/>
        </p:nvSpPr>
        <p:spPr>
          <a:xfrm>
            <a:off x="1450622" y="2760283"/>
            <a:ext cx="929075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Science 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Gateways</a:t>
            </a:r>
          </a:p>
        </p:txBody>
      </p:sp>
    </p:spTree>
    <p:extLst>
      <p:ext uri="{BB962C8B-B14F-4D97-AF65-F5344CB8AC3E}">
        <p14:creationId xmlns:p14="http://schemas.microsoft.com/office/powerpoint/2010/main" val="6069768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6215B57C-638E-22B9-83B2-48D698A465F2}"/>
              </a:ext>
            </a:extLst>
          </p:cNvPr>
          <p:cNvSpPr txBox="1"/>
          <p:nvPr/>
        </p:nvSpPr>
        <p:spPr>
          <a:xfrm>
            <a:off x="1450622" y="2760283"/>
            <a:ext cx="929075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Science 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Gateways</a:t>
            </a:r>
          </a:p>
        </p:txBody>
      </p:sp>
      <p:pic>
        <p:nvPicPr>
          <p:cNvPr id="3074" name="Picture 2" descr="The problem of living inside echo chambers">
            <a:extLst>
              <a:ext uri="{FF2B5EF4-FFF2-40B4-BE49-F238E27FC236}">
                <a16:creationId xmlns:a16="http://schemas.microsoft.com/office/drawing/2014/main" id="{62EBF486-EE20-9218-5ED4-8215A04708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66712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6215B57C-638E-22B9-83B2-48D698A465F2}"/>
              </a:ext>
            </a:extLst>
          </p:cNvPr>
          <p:cNvSpPr txBox="1"/>
          <p:nvPr/>
        </p:nvSpPr>
        <p:spPr>
          <a:xfrm>
            <a:off x="1450622" y="2760283"/>
            <a:ext cx="929075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Science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 Gateways</a:t>
            </a:r>
          </a:p>
        </p:txBody>
      </p:sp>
    </p:spTree>
    <p:extLst>
      <p:ext uri="{BB962C8B-B14F-4D97-AF65-F5344CB8AC3E}">
        <p14:creationId xmlns:p14="http://schemas.microsoft.com/office/powerpoint/2010/main" val="15350657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6215B57C-638E-22B9-83B2-48D698A465F2}"/>
              </a:ext>
            </a:extLst>
          </p:cNvPr>
          <p:cNvSpPr txBox="1"/>
          <p:nvPr/>
        </p:nvSpPr>
        <p:spPr>
          <a:xfrm>
            <a:off x="1450622" y="604104"/>
            <a:ext cx="929075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Science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 Gateways</a:t>
            </a:r>
          </a:p>
        </p:txBody>
      </p:sp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2C1A177B-F85B-076A-A651-1DC12D65AF2A}"/>
              </a:ext>
            </a:extLst>
          </p:cNvPr>
          <p:cNvSpPr txBox="1">
            <a:spLocks/>
          </p:cNvSpPr>
          <p:nvPr/>
        </p:nvSpPr>
        <p:spPr>
          <a:xfrm>
            <a:off x="609601" y="1806222"/>
            <a:ext cx="11119555" cy="4704306"/>
          </a:xfrm>
          <a:prstGeom prst="rect">
            <a:avLst/>
          </a:prstGeom>
        </p:spPr>
        <p:txBody>
          <a:bodyPr>
            <a:normAutofit/>
          </a:bodyPr>
          <a:lstStyle>
            <a:lvl1pPr marL="284163" indent="-2730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Geneva"/>
                <a:ea typeface="+mn-ea"/>
                <a:cs typeface="+mn-cs"/>
              </a:defRPr>
            </a:lvl1pPr>
            <a:lvl2pPr marL="630238" indent="-2730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Geneva"/>
                <a:ea typeface="+mn-ea"/>
                <a:cs typeface="+mn-cs"/>
              </a:defRPr>
            </a:lvl2pPr>
            <a:lvl3pPr marL="968375" indent="-2730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Geneva"/>
                <a:ea typeface="+mn-ea"/>
                <a:cs typeface="+mn-cs"/>
              </a:defRPr>
            </a:lvl3pPr>
            <a:lvl4pPr marL="1260475" indent="-2730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Geneva"/>
                <a:ea typeface="+mn-ea"/>
                <a:cs typeface="+mn-cs"/>
              </a:defRPr>
            </a:lvl4pPr>
            <a:lvl5pPr marL="1598613" indent="-2730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Genev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bg1"/>
              </a:buClr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Increase domain science participation by 20% each year at the Gateways conference</a:t>
            </a:r>
          </a:p>
          <a:p>
            <a:pPr>
              <a:buClr>
                <a:schemeClr val="bg1"/>
              </a:buClr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Overlapping “Science Day” with Gateways conference</a:t>
            </a:r>
          </a:p>
          <a:p>
            <a:pPr>
              <a:buClr>
                <a:schemeClr val="bg1"/>
              </a:buClr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Get domain relevant gateways deployed in classrooms</a:t>
            </a:r>
          </a:p>
          <a:p>
            <a:pPr>
              <a:buClr>
                <a:schemeClr val="bg1"/>
              </a:buClr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Meet scientists where they meet – “On the Road”</a:t>
            </a:r>
          </a:p>
          <a:p>
            <a:pPr>
              <a:buClr>
                <a:schemeClr val="bg1"/>
              </a:buClr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Form partnerships</a:t>
            </a:r>
          </a:p>
          <a:p>
            <a:pPr lvl="1">
              <a:buClr>
                <a:schemeClr val="bg1"/>
              </a:buClr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Gateways that should not necessarily be separate</a:t>
            </a:r>
          </a:p>
          <a:p>
            <a:pPr lvl="1">
              <a:buClr>
                <a:schemeClr val="bg1"/>
              </a:buClr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Asset creators looking for a home for their work</a:t>
            </a:r>
          </a:p>
        </p:txBody>
      </p:sp>
    </p:spTree>
    <p:extLst>
      <p:ext uri="{BB962C8B-B14F-4D97-AF65-F5344CB8AC3E}">
        <p14:creationId xmlns:p14="http://schemas.microsoft.com/office/powerpoint/2010/main" val="32191868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6215B57C-638E-22B9-83B2-48D698A465F2}"/>
              </a:ext>
            </a:extLst>
          </p:cNvPr>
          <p:cNvSpPr txBox="1"/>
          <p:nvPr/>
        </p:nvSpPr>
        <p:spPr>
          <a:xfrm>
            <a:off x="1450622" y="604104"/>
            <a:ext cx="929075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Science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 Gateways</a:t>
            </a:r>
          </a:p>
        </p:txBody>
      </p:sp>
      <p:pic>
        <p:nvPicPr>
          <p:cNvPr id="4098" name="Picture 2" descr="The Distance Now: How Far Is It">
            <a:extLst>
              <a:ext uri="{FF2B5EF4-FFF2-40B4-BE49-F238E27FC236}">
                <a16:creationId xmlns:a16="http://schemas.microsoft.com/office/drawing/2014/main" id="{0A383DF4-B608-5DBA-6B60-AFA07228F4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1DBE91A-C0B9-B0F8-6CC2-B0E11461725F}"/>
              </a:ext>
            </a:extLst>
          </p:cNvPr>
          <p:cNvSpPr txBox="1"/>
          <p:nvPr/>
        </p:nvSpPr>
        <p:spPr>
          <a:xfrm>
            <a:off x="434623" y="5699898"/>
            <a:ext cx="929075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Framework Developers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3F0AE1-33AC-A7C6-C649-1105C41395AF}"/>
              </a:ext>
            </a:extLst>
          </p:cNvPr>
          <p:cNvSpPr txBox="1"/>
          <p:nvPr/>
        </p:nvSpPr>
        <p:spPr>
          <a:xfrm>
            <a:off x="997370" y="4858017"/>
            <a:ext cx="9290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Gateway Developers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C5B54F-CBCE-C456-54AF-3C471D0FC10D}"/>
              </a:ext>
            </a:extLst>
          </p:cNvPr>
          <p:cNvSpPr txBox="1"/>
          <p:nvPr/>
        </p:nvSpPr>
        <p:spPr>
          <a:xfrm>
            <a:off x="1048735" y="4170024"/>
            <a:ext cx="92907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Gateway Operators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09E433-49D4-DFAC-AF54-4A7445A1CB83}"/>
              </a:ext>
            </a:extLst>
          </p:cNvPr>
          <p:cNvSpPr txBox="1"/>
          <p:nvPr/>
        </p:nvSpPr>
        <p:spPr>
          <a:xfrm>
            <a:off x="1136791" y="3554173"/>
            <a:ext cx="9290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Gateway Owners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BC0B23-8526-A32E-4E57-D45FCDF182A8}"/>
              </a:ext>
            </a:extLst>
          </p:cNvPr>
          <p:cNvSpPr txBox="1"/>
          <p:nvPr/>
        </p:nvSpPr>
        <p:spPr>
          <a:xfrm>
            <a:off x="1349019" y="3084049"/>
            <a:ext cx="9290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Gateway Partners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9CB2C2-B510-8BCD-7880-107276B97248}"/>
              </a:ext>
            </a:extLst>
          </p:cNvPr>
          <p:cNvSpPr txBox="1"/>
          <p:nvPr/>
        </p:nvSpPr>
        <p:spPr>
          <a:xfrm>
            <a:off x="1626733" y="2739130"/>
            <a:ext cx="9290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End Users</a:t>
            </a:r>
          </a:p>
        </p:txBody>
      </p:sp>
    </p:spTree>
    <p:extLst>
      <p:ext uri="{BB962C8B-B14F-4D97-AF65-F5344CB8AC3E}">
        <p14:creationId xmlns:p14="http://schemas.microsoft.com/office/powerpoint/2010/main" val="5725231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6215B57C-638E-22B9-83B2-48D698A465F2}"/>
              </a:ext>
            </a:extLst>
          </p:cNvPr>
          <p:cNvSpPr txBox="1"/>
          <p:nvPr/>
        </p:nvSpPr>
        <p:spPr>
          <a:xfrm>
            <a:off x="1450622" y="604104"/>
            <a:ext cx="929075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Science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 Gateways</a:t>
            </a:r>
          </a:p>
        </p:txBody>
      </p:sp>
      <p:pic>
        <p:nvPicPr>
          <p:cNvPr id="4098" name="Picture 2" descr="The Distance Now: How Far Is It">
            <a:extLst>
              <a:ext uri="{FF2B5EF4-FFF2-40B4-BE49-F238E27FC236}">
                <a16:creationId xmlns:a16="http://schemas.microsoft.com/office/drawing/2014/main" id="{0A383DF4-B608-5DBA-6B60-AFA07228F4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1DBE91A-C0B9-B0F8-6CC2-B0E11461725F}"/>
              </a:ext>
            </a:extLst>
          </p:cNvPr>
          <p:cNvSpPr txBox="1"/>
          <p:nvPr/>
        </p:nvSpPr>
        <p:spPr>
          <a:xfrm>
            <a:off x="434623" y="5699898"/>
            <a:ext cx="929075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Framework Developers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3F0AE1-33AC-A7C6-C649-1105C41395AF}"/>
              </a:ext>
            </a:extLst>
          </p:cNvPr>
          <p:cNvSpPr txBox="1"/>
          <p:nvPr/>
        </p:nvSpPr>
        <p:spPr>
          <a:xfrm>
            <a:off x="997370" y="4858017"/>
            <a:ext cx="9290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Gateway Developers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C5B54F-CBCE-C456-54AF-3C471D0FC10D}"/>
              </a:ext>
            </a:extLst>
          </p:cNvPr>
          <p:cNvSpPr txBox="1"/>
          <p:nvPr/>
        </p:nvSpPr>
        <p:spPr>
          <a:xfrm>
            <a:off x="1048735" y="4170024"/>
            <a:ext cx="92907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Gateway Operators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09E433-49D4-DFAC-AF54-4A7445A1CB83}"/>
              </a:ext>
            </a:extLst>
          </p:cNvPr>
          <p:cNvSpPr txBox="1"/>
          <p:nvPr/>
        </p:nvSpPr>
        <p:spPr>
          <a:xfrm>
            <a:off x="1136791" y="3554173"/>
            <a:ext cx="9290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Gateway Owners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BC0B23-8526-A32E-4E57-D45FCDF182A8}"/>
              </a:ext>
            </a:extLst>
          </p:cNvPr>
          <p:cNvSpPr txBox="1"/>
          <p:nvPr/>
        </p:nvSpPr>
        <p:spPr>
          <a:xfrm>
            <a:off x="1349019" y="3084049"/>
            <a:ext cx="9290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Gateway Partners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9CB2C2-B510-8BCD-7880-107276B97248}"/>
              </a:ext>
            </a:extLst>
          </p:cNvPr>
          <p:cNvSpPr txBox="1"/>
          <p:nvPr/>
        </p:nvSpPr>
        <p:spPr>
          <a:xfrm>
            <a:off x="1626733" y="2739130"/>
            <a:ext cx="9290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End Users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80AAAD-7C2B-C7BC-57ED-4F432E6B36EA}"/>
              </a:ext>
            </a:extLst>
          </p:cNvPr>
          <p:cNvSpPr txBox="1"/>
          <p:nvPr/>
        </p:nvSpPr>
        <p:spPr>
          <a:xfrm>
            <a:off x="205455" y="146300"/>
            <a:ext cx="109276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Handwriting - Dakota" panose="02000400000000000000" pitchFamily="2" charset="77"/>
                <a:cs typeface="Baguet Script" panose="020F0502020204030204" pitchFamily="34" charset="0"/>
              </a:rPr>
              <a:t>Enterprises rarely fail because of technology.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19DFAB-86CD-7C01-9AAD-5385DC2370DF}"/>
              </a:ext>
            </a:extLst>
          </p:cNvPr>
          <p:cNvSpPr txBox="1"/>
          <p:nvPr/>
        </p:nvSpPr>
        <p:spPr>
          <a:xfrm>
            <a:off x="544124" y="794481"/>
            <a:ext cx="109276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Handwriting - Dakota" panose="02000400000000000000" pitchFamily="2" charset="77"/>
                <a:cs typeface="Baguet Script" panose="020F0502020204030204" pitchFamily="34" charset="0"/>
              </a:rPr>
              <a:t>Enterprises often fail due to lack of adoption.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DDA7CD-7150-1707-5A3D-26A2D0FF7E57}"/>
              </a:ext>
            </a:extLst>
          </p:cNvPr>
          <p:cNvSpPr txBox="1"/>
          <p:nvPr/>
        </p:nvSpPr>
        <p:spPr>
          <a:xfrm>
            <a:off x="882793" y="1442662"/>
            <a:ext cx="109276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Handwriting - Dakota" panose="02000400000000000000" pitchFamily="2" charset="77"/>
                <a:cs typeface="Baguet Script" panose="020F0502020204030204" pitchFamily="34" charset="0"/>
              </a:rPr>
              <a:t>Lack of adoption is too niche</a:t>
            </a: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andwriting - Dakota" panose="02000400000000000000" pitchFamily="2" charset="77"/>
                <a:cs typeface="Baguet Script" panose="020F0502020204030204" pitchFamily="34" charset="0"/>
              </a:rPr>
              <a:t> of an audience or not delivering a strong value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Handwriting - Dakota" panose="02000400000000000000" pitchFamily="2" charset="77"/>
                <a:cs typeface="Baguet Script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45136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6215B57C-638E-22B9-83B2-48D698A465F2}"/>
              </a:ext>
            </a:extLst>
          </p:cNvPr>
          <p:cNvSpPr txBox="1"/>
          <p:nvPr/>
        </p:nvSpPr>
        <p:spPr>
          <a:xfrm>
            <a:off x="1450622" y="604104"/>
            <a:ext cx="929075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Science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 Gateways</a:t>
            </a:r>
          </a:p>
        </p:txBody>
      </p:sp>
      <p:pic>
        <p:nvPicPr>
          <p:cNvPr id="4098" name="Picture 2" descr="The Distance Now: How Far Is It">
            <a:extLst>
              <a:ext uri="{FF2B5EF4-FFF2-40B4-BE49-F238E27FC236}">
                <a16:creationId xmlns:a16="http://schemas.microsoft.com/office/drawing/2014/main" id="{0A383DF4-B608-5DBA-6B60-AFA07228F4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1DBE91A-C0B9-B0F8-6CC2-B0E11461725F}"/>
              </a:ext>
            </a:extLst>
          </p:cNvPr>
          <p:cNvSpPr txBox="1"/>
          <p:nvPr/>
        </p:nvSpPr>
        <p:spPr>
          <a:xfrm>
            <a:off x="434623" y="5699898"/>
            <a:ext cx="929075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23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Framework Developers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23000"/>
                </a:prst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3F0AE1-33AC-A7C6-C649-1105C41395AF}"/>
              </a:ext>
            </a:extLst>
          </p:cNvPr>
          <p:cNvSpPr txBox="1"/>
          <p:nvPr/>
        </p:nvSpPr>
        <p:spPr>
          <a:xfrm>
            <a:off x="997370" y="4858017"/>
            <a:ext cx="9290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23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Gateway Developers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C5B54F-CBCE-C456-54AF-3C471D0FC10D}"/>
              </a:ext>
            </a:extLst>
          </p:cNvPr>
          <p:cNvSpPr txBox="1"/>
          <p:nvPr/>
        </p:nvSpPr>
        <p:spPr>
          <a:xfrm>
            <a:off x="1048735" y="4170024"/>
            <a:ext cx="92907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23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Gateway Operators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09E433-49D4-DFAC-AF54-4A7445A1CB83}"/>
              </a:ext>
            </a:extLst>
          </p:cNvPr>
          <p:cNvSpPr txBox="1"/>
          <p:nvPr/>
        </p:nvSpPr>
        <p:spPr>
          <a:xfrm>
            <a:off x="1136791" y="3554173"/>
            <a:ext cx="9290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23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Gateway Owners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BC0B23-8526-A32E-4E57-D45FCDF182A8}"/>
              </a:ext>
            </a:extLst>
          </p:cNvPr>
          <p:cNvSpPr txBox="1"/>
          <p:nvPr/>
        </p:nvSpPr>
        <p:spPr>
          <a:xfrm>
            <a:off x="1349019" y="3084049"/>
            <a:ext cx="9290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23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Gateway Partners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9CB2C2-B510-8BCD-7880-107276B97248}"/>
              </a:ext>
            </a:extLst>
          </p:cNvPr>
          <p:cNvSpPr txBox="1"/>
          <p:nvPr/>
        </p:nvSpPr>
        <p:spPr>
          <a:xfrm>
            <a:off x="1362569" y="2434366"/>
            <a:ext cx="92907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End Users</a:t>
            </a:r>
          </a:p>
        </p:txBody>
      </p:sp>
      <p:pic>
        <p:nvPicPr>
          <p:cNvPr id="6146" name="Picture 2" descr="Hand Finger Pointing - Free photo on Pixabay">
            <a:extLst>
              <a:ext uri="{FF2B5EF4-FFF2-40B4-BE49-F238E27FC236}">
                <a16:creationId xmlns:a16="http://schemas.microsoft.com/office/drawing/2014/main" id="{5FD5666D-D7D6-652E-D7B2-C1981EF45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5147" y="2109984"/>
            <a:ext cx="3540403" cy="2655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and Finger Pointing - Free photo on Pixabay">
            <a:extLst>
              <a:ext uri="{FF2B5EF4-FFF2-40B4-BE49-F238E27FC236}">
                <a16:creationId xmlns:a16="http://schemas.microsoft.com/office/drawing/2014/main" id="{249D22ED-195C-4A7F-AF76-4962AC728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2109984"/>
            <a:ext cx="3540403" cy="2655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D9180CC-0DF7-639B-7DC1-CFDD2AF2CBC1}"/>
              </a:ext>
            </a:extLst>
          </p:cNvPr>
          <p:cNvSpPr txBox="1"/>
          <p:nvPr/>
        </p:nvSpPr>
        <p:spPr>
          <a:xfrm>
            <a:off x="205455" y="146300"/>
            <a:ext cx="109276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Handwriting - Dakota" panose="02000400000000000000" pitchFamily="2" charset="77"/>
                <a:cs typeface="Baguet Script" panose="020F0502020204030204" pitchFamily="34" charset="0"/>
              </a:rPr>
              <a:t>Enterprises rarely fail because of technology.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EF9899-1930-C60E-C04A-331637DF0EE0}"/>
              </a:ext>
            </a:extLst>
          </p:cNvPr>
          <p:cNvSpPr txBox="1"/>
          <p:nvPr/>
        </p:nvSpPr>
        <p:spPr>
          <a:xfrm>
            <a:off x="544124" y="794481"/>
            <a:ext cx="109276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Handwriting - Dakota" panose="02000400000000000000" pitchFamily="2" charset="77"/>
                <a:cs typeface="Baguet Script" panose="020F0502020204030204" pitchFamily="34" charset="0"/>
              </a:rPr>
              <a:t>Enterprises often fail due to lack of adoption.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9B0435-D53F-34F7-F52A-698C414A96A6}"/>
              </a:ext>
            </a:extLst>
          </p:cNvPr>
          <p:cNvSpPr txBox="1"/>
          <p:nvPr/>
        </p:nvSpPr>
        <p:spPr>
          <a:xfrm>
            <a:off x="882793" y="1442662"/>
            <a:ext cx="109276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Handwriting - Dakota" panose="02000400000000000000" pitchFamily="2" charset="77"/>
                <a:cs typeface="Baguet Script" panose="020F0502020204030204" pitchFamily="34" charset="0"/>
              </a:rPr>
              <a:t>Lack of adoption is too niche</a:t>
            </a: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andwriting - Dakota" panose="02000400000000000000" pitchFamily="2" charset="77"/>
                <a:cs typeface="Baguet Script" panose="020F0502020204030204" pitchFamily="34" charset="0"/>
              </a:rPr>
              <a:t> of an audience or not delivering a strong value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Handwriting - Dakota" panose="02000400000000000000" pitchFamily="2" charset="77"/>
                <a:cs typeface="Baguet Script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347971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A6B758C-7905-8B7C-AF98-6C025938E65B}"/>
              </a:ext>
            </a:extLst>
          </p:cNvPr>
          <p:cNvSpPr txBox="1"/>
          <p:nvPr/>
        </p:nvSpPr>
        <p:spPr>
          <a:xfrm>
            <a:off x="1362569" y="1768317"/>
            <a:ext cx="92907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Welcome!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99E8E7-FC7B-979D-CDB1-EB6B4E8FCE07}"/>
              </a:ext>
            </a:extLst>
          </p:cNvPr>
          <p:cNvSpPr txBox="1"/>
          <p:nvPr/>
        </p:nvSpPr>
        <p:spPr>
          <a:xfrm>
            <a:off x="1650998" y="925215"/>
            <a:ext cx="5066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Creative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C6EF14-D850-09B1-5DDB-B9D2DB47A149}"/>
              </a:ext>
            </a:extLst>
          </p:cNvPr>
          <p:cNvSpPr txBox="1"/>
          <p:nvPr/>
        </p:nvSpPr>
        <p:spPr>
          <a:xfrm>
            <a:off x="4167296" y="751588"/>
            <a:ext cx="5066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Fun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079E59-3332-9A02-EA63-0D23432364BC}"/>
              </a:ext>
            </a:extLst>
          </p:cNvPr>
          <p:cNvSpPr txBox="1"/>
          <p:nvPr/>
        </p:nvSpPr>
        <p:spPr>
          <a:xfrm>
            <a:off x="7658382" y="2107030"/>
            <a:ext cx="5066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Safe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0C6BB7-B643-CC4B-A052-26C1D77A9EC2}"/>
              </a:ext>
            </a:extLst>
          </p:cNvPr>
          <p:cNvSpPr txBox="1"/>
          <p:nvPr/>
        </p:nvSpPr>
        <p:spPr>
          <a:xfrm>
            <a:off x="7658383" y="3349364"/>
            <a:ext cx="5066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Social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E93EC0-0185-02F9-20E0-78DB97A6B260}"/>
              </a:ext>
            </a:extLst>
          </p:cNvPr>
          <p:cNvSpPr txBox="1"/>
          <p:nvPr/>
        </p:nvSpPr>
        <p:spPr>
          <a:xfrm>
            <a:off x="-717415" y="3952524"/>
            <a:ext cx="5066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Respectful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DD7686-9B6D-73CA-F950-5AE8ACCE3890}"/>
              </a:ext>
            </a:extLst>
          </p:cNvPr>
          <p:cNvSpPr txBox="1"/>
          <p:nvPr/>
        </p:nvSpPr>
        <p:spPr>
          <a:xfrm>
            <a:off x="6882265" y="4439240"/>
            <a:ext cx="5066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Participative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D8553C-E7EE-2AE9-18AE-585253D7A17E}"/>
              </a:ext>
            </a:extLst>
          </p:cNvPr>
          <p:cNvSpPr txBox="1"/>
          <p:nvPr/>
        </p:nvSpPr>
        <p:spPr>
          <a:xfrm>
            <a:off x="-420513" y="1541087"/>
            <a:ext cx="5066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Sharing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7F6D11-2ED8-CEDF-734C-1B4FF0EEFECB}"/>
              </a:ext>
            </a:extLst>
          </p:cNvPr>
          <p:cNvSpPr txBox="1"/>
          <p:nvPr/>
        </p:nvSpPr>
        <p:spPr>
          <a:xfrm>
            <a:off x="-708943" y="2720781"/>
            <a:ext cx="5066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Inspired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2CC8D8-E9BD-D034-16C0-CEF835C9A687}"/>
              </a:ext>
            </a:extLst>
          </p:cNvPr>
          <p:cNvSpPr txBox="1"/>
          <p:nvPr/>
        </p:nvSpPr>
        <p:spPr>
          <a:xfrm>
            <a:off x="6544165" y="1054143"/>
            <a:ext cx="5066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chemeClr val="bg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Students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D9F3FC-1B17-4E64-7BE1-41BFBE3E2403}"/>
              </a:ext>
            </a:extLst>
          </p:cNvPr>
          <p:cNvSpPr txBox="1"/>
          <p:nvPr/>
        </p:nvSpPr>
        <p:spPr>
          <a:xfrm>
            <a:off x="3986112" y="4993065"/>
            <a:ext cx="5066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chemeClr val="bg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Teachers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32F5A7B-11CE-108C-9412-8BBF1DC67DB1}"/>
              </a:ext>
            </a:extLst>
          </p:cNvPr>
          <p:cNvSpPr txBox="1"/>
          <p:nvPr/>
        </p:nvSpPr>
        <p:spPr>
          <a:xfrm>
            <a:off x="941493" y="4811496"/>
            <a:ext cx="5066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chemeClr val="bg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Ambassadors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2AF690-36DB-D12F-C5D4-E46ECC83F908}"/>
              </a:ext>
            </a:extLst>
          </p:cNvPr>
          <p:cNvSpPr txBox="1"/>
          <p:nvPr/>
        </p:nvSpPr>
        <p:spPr>
          <a:xfrm>
            <a:off x="1450622" y="3314791"/>
            <a:ext cx="92907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Let’s Be…</a:t>
            </a:r>
          </a:p>
        </p:txBody>
      </p:sp>
    </p:spTree>
    <p:extLst>
      <p:ext uri="{BB962C8B-B14F-4D97-AF65-F5344CB8AC3E}">
        <p14:creationId xmlns:p14="http://schemas.microsoft.com/office/powerpoint/2010/main" val="1440017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E0764C9-4949-A940-A5BA-875390F5E28B}"/>
              </a:ext>
            </a:extLst>
          </p:cNvPr>
          <p:cNvSpPr txBox="1"/>
          <p:nvPr/>
        </p:nvSpPr>
        <p:spPr>
          <a:xfrm>
            <a:off x="155115" y="2151727"/>
            <a:ext cx="1188177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Adobe Arabic" panose="02040503050201020203" pitchFamily="18" charset="-78"/>
                <a:cs typeface="Adobe Arabic" panose="02040503050201020203" pitchFamily="18" charset="-78"/>
              </a:rPr>
              <a:t>“I never knew there was a community of people like me…”</a:t>
            </a:r>
          </a:p>
        </p:txBody>
      </p:sp>
    </p:spTree>
    <p:extLst>
      <p:ext uri="{BB962C8B-B14F-4D97-AF65-F5344CB8AC3E}">
        <p14:creationId xmlns:p14="http://schemas.microsoft.com/office/powerpoint/2010/main" val="2842207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9A97E3-6859-CCBD-FA60-F8036465B7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384" r="26265"/>
          <a:stretch/>
        </p:blipFill>
        <p:spPr>
          <a:xfrm>
            <a:off x="3115733" y="10"/>
            <a:ext cx="9076267" cy="685799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B5DA22-EBDB-1B6A-1EDE-0BF14F8DCC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1733" y="1814129"/>
            <a:ext cx="2489201" cy="3793768"/>
          </a:xfrm>
        </p:spPr>
        <p:txBody>
          <a:bodyPr anchor="b">
            <a:normAutofit/>
          </a:bodyPr>
          <a:lstStyle/>
          <a:p>
            <a:r>
              <a:rPr lang="en-US" sz="2800" dirty="0"/>
              <a:t>Be Inspired!</a:t>
            </a: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Network!</a:t>
            </a: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Help Define the Future of GATEWAYS!</a:t>
            </a:r>
          </a:p>
        </p:txBody>
      </p:sp>
    </p:spTree>
    <p:extLst>
      <p:ext uri="{BB962C8B-B14F-4D97-AF65-F5344CB8AC3E}">
        <p14:creationId xmlns:p14="http://schemas.microsoft.com/office/powerpoint/2010/main" val="35323988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0E92B4F-0824-EBFD-6A74-C77A5F04673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Changes to our Format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ADBD4F-4DDA-ADC9-DC4E-A68B1A805E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place to hear, not just a place to be heard</a:t>
            </a:r>
          </a:p>
          <a:p>
            <a:endParaRPr lang="en-US" dirty="0"/>
          </a:p>
          <a:p>
            <a:r>
              <a:rPr lang="en-US" dirty="0"/>
              <a:t>Learning with the right type of modality for the right type of content</a:t>
            </a:r>
          </a:p>
          <a:p>
            <a:endParaRPr lang="en-US" dirty="0"/>
          </a:p>
          <a:p>
            <a:r>
              <a:rPr lang="en-US" dirty="0"/>
              <a:t>Posters from high school through graduate research – your vote matters!</a:t>
            </a:r>
          </a:p>
        </p:txBody>
      </p:sp>
    </p:spTree>
    <p:extLst>
      <p:ext uri="{BB962C8B-B14F-4D97-AF65-F5344CB8AC3E}">
        <p14:creationId xmlns:p14="http://schemas.microsoft.com/office/powerpoint/2010/main" val="11301729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CFD4EC80-9BA3-4930-4F80-2804929DA67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7713165"/>
              </p:ext>
            </p:extLst>
          </p:nvPr>
        </p:nvGraphicFramePr>
        <p:xfrm>
          <a:off x="609600" y="2247900"/>
          <a:ext cx="10972800" cy="4276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itle 6">
            <a:extLst>
              <a:ext uri="{FF2B5EF4-FFF2-40B4-BE49-F238E27FC236}">
                <a16:creationId xmlns:a16="http://schemas.microsoft.com/office/drawing/2014/main" id="{AF9AF910-F278-4F44-2DEA-9F1CB5F5C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 Behind the Keynote Series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9DF151-8833-A1DD-CE94-B5EEF9F3E456}"/>
              </a:ext>
            </a:extLst>
          </p:cNvPr>
          <p:cNvSpPr txBox="1"/>
          <p:nvPr/>
        </p:nvSpPr>
        <p:spPr>
          <a:xfrm>
            <a:off x="900111" y="2259330"/>
            <a:ext cx="12843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i="1" dirty="0"/>
              <a:t>Collect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6CC784-255B-2F02-DA80-AAFA96B58DA5}"/>
              </a:ext>
            </a:extLst>
          </p:cNvPr>
          <p:cNvSpPr txBox="1"/>
          <p:nvPr/>
        </p:nvSpPr>
        <p:spPr>
          <a:xfrm>
            <a:off x="3638234" y="2259330"/>
            <a:ext cx="16450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i="1" dirty="0"/>
              <a:t>Compute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FAEDA5-119C-5C98-1E57-120F468B3D54}"/>
              </a:ext>
            </a:extLst>
          </p:cNvPr>
          <p:cNvSpPr txBox="1"/>
          <p:nvPr/>
        </p:nvSpPr>
        <p:spPr>
          <a:xfrm>
            <a:off x="6534439" y="2259330"/>
            <a:ext cx="16717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i="1" dirty="0"/>
              <a:t>Translate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86FC78-7534-0BBA-DE8E-1F0C31C6757C}"/>
              </a:ext>
            </a:extLst>
          </p:cNvPr>
          <p:cNvSpPr txBox="1"/>
          <p:nvPr/>
        </p:nvSpPr>
        <p:spPr>
          <a:xfrm>
            <a:off x="9809533" y="2259330"/>
            <a:ext cx="10054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i="1" dirty="0"/>
              <a:t>Fund</a:t>
            </a:r>
          </a:p>
        </p:txBody>
      </p:sp>
    </p:spTree>
    <p:extLst>
      <p:ext uri="{BB962C8B-B14F-4D97-AF65-F5344CB8AC3E}">
        <p14:creationId xmlns:p14="http://schemas.microsoft.com/office/powerpoint/2010/main" val="39581781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alloween: Origins &amp;amp; Traditions - HISTORY">
            <a:extLst>
              <a:ext uri="{FF2B5EF4-FFF2-40B4-BE49-F238E27FC236}">
                <a16:creationId xmlns:a16="http://schemas.microsoft.com/office/drawing/2014/main" id="{83EE88B2-0E4A-C34B-A65F-21FFD10462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8" b="770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5448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alloween: Origins &amp;amp; Traditions - HISTORY">
            <a:extLst>
              <a:ext uri="{FF2B5EF4-FFF2-40B4-BE49-F238E27FC236}">
                <a16:creationId xmlns:a16="http://schemas.microsoft.com/office/drawing/2014/main" id="{83EE88B2-0E4A-C34B-A65F-21FFD10462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8" b="770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ip Tombstone Fun For Halloween PNG Transparent Background, Free Download  #4475 - FreeIconsPNG">
            <a:extLst>
              <a:ext uri="{FF2B5EF4-FFF2-40B4-BE49-F238E27FC236}">
                <a16:creationId xmlns:a16="http://schemas.microsoft.com/office/drawing/2014/main" id="{7DD49A9C-8523-D442-A6A9-D2B7EEBE8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782" y="1828799"/>
            <a:ext cx="5292436" cy="5292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38151F4-D8CF-8E46-82A1-C94840F60826}"/>
              </a:ext>
            </a:extLst>
          </p:cNvPr>
          <p:cNvSpPr txBox="1"/>
          <p:nvPr/>
        </p:nvSpPr>
        <p:spPr>
          <a:xfrm>
            <a:off x="5285521" y="2733974"/>
            <a:ext cx="1620957" cy="393954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5000" b="1" dirty="0">
                <a:solidFill>
                  <a:srgbClr val="FC583A"/>
                </a:solidFill>
                <a:latin typeface="Footlight MT Light" panose="0204060206030A020304" pitchFamily="18" charset="77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7131E4-4198-094C-9BCB-78F8049C6B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183" y="4364182"/>
            <a:ext cx="2871634" cy="1731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4761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World, face Palm: PDA brand to RISE FROM THE GRAVE • The Register">
            <a:extLst>
              <a:ext uri="{FF2B5EF4-FFF2-40B4-BE49-F238E27FC236}">
                <a16:creationId xmlns:a16="http://schemas.microsoft.com/office/drawing/2014/main" id="{31B02E79-4438-5340-9A14-F75167260B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3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37494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GCI 2016 Theme">
      <a:dk1>
        <a:sysClr val="windowText" lastClr="000000"/>
      </a:dk1>
      <a:lt1>
        <a:sysClr val="window" lastClr="FFFFFF"/>
      </a:lt1>
      <a:dk2>
        <a:srgbClr val="595959"/>
      </a:dk2>
      <a:lt2>
        <a:srgbClr val="D8D8D8"/>
      </a:lt2>
      <a:accent1>
        <a:srgbClr val="8555C6"/>
      </a:accent1>
      <a:accent2>
        <a:srgbClr val="1EA2E0"/>
      </a:accent2>
      <a:accent3>
        <a:srgbClr val="D94288"/>
      </a:accent3>
      <a:accent4>
        <a:srgbClr val="5C9EAC"/>
      </a:accent4>
      <a:accent5>
        <a:srgbClr val="2F2F5F"/>
      </a:accent5>
      <a:accent6>
        <a:srgbClr val="57308C"/>
      </a:accent6>
      <a:hlink>
        <a:srgbClr val="146F98"/>
      </a:hlink>
      <a:folHlink>
        <a:srgbClr val="57308C"/>
      </a:folHlink>
    </a:clrScheme>
    <a:fontScheme name="SGCI 2016 Theme 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GCI-template-wide-2018.potx" id="{6F018096-DFB0-4BEE-BF9B-AE804628FA08}" vid="{19530C9A-FC30-4717-885D-998CFE500A1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31128</TotalTime>
  <Words>549</Words>
  <Application>Microsoft Macintosh PowerPoint</Application>
  <PresentationFormat>Widescreen</PresentationFormat>
  <Paragraphs>127</Paragraphs>
  <Slides>28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Adobe Arabic</vt:lpstr>
      <vt:lpstr>Arial</vt:lpstr>
      <vt:lpstr>Arimo</vt:lpstr>
      <vt:lpstr>Calibri</vt:lpstr>
      <vt:lpstr>Cooper Std Black</vt:lpstr>
      <vt:lpstr>Footlight MT Light</vt:lpstr>
      <vt:lpstr>Geneva</vt:lpstr>
      <vt:lpstr>Handwriting - Dakota</vt:lpstr>
      <vt:lpstr>proxima-nova</vt:lpstr>
      <vt:lpstr>Wingdings</vt:lpstr>
      <vt:lpstr>Office Theme</vt:lpstr>
      <vt:lpstr>Gateways 2022 Conference Welcome</vt:lpstr>
      <vt:lpstr>PowerPoint Presentation</vt:lpstr>
      <vt:lpstr>PowerPoint Presentation</vt:lpstr>
      <vt:lpstr>Be Inspired!  Network!  Help Define the Future of GATEWAYS!</vt:lpstr>
      <vt:lpstr>Changes to our Format</vt:lpstr>
      <vt:lpstr>Method Behind the Keynote Series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SGCI Site Visit – 2 June 2020</dc:title>
  <dc:creator>Michael Zentner</dc:creator>
  <cp:lastModifiedBy> </cp:lastModifiedBy>
  <cp:revision>210</cp:revision>
  <cp:lastPrinted>2020-05-26T23:22:35Z</cp:lastPrinted>
  <dcterms:created xsi:type="dcterms:W3CDTF">2020-05-20T23:45:24Z</dcterms:created>
  <dcterms:modified xsi:type="dcterms:W3CDTF">2022-10-18T19:12:30Z</dcterms:modified>
</cp:coreProperties>
</file>