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9" r:id="rId2"/>
    <p:sldMasterId id="2147483673" r:id="rId3"/>
  </p:sldMasterIdLst>
  <p:notesMasterIdLst>
    <p:notesMasterId r:id="rId30"/>
  </p:notesMasterIdLst>
  <p:sldIdLst>
    <p:sldId id="256" r:id="rId4"/>
    <p:sldId id="754" r:id="rId5"/>
    <p:sldId id="740" r:id="rId6"/>
    <p:sldId id="257" r:id="rId7"/>
    <p:sldId id="760" r:id="rId8"/>
    <p:sldId id="755" r:id="rId9"/>
    <p:sldId id="759" r:id="rId10"/>
    <p:sldId id="761" r:id="rId11"/>
    <p:sldId id="762" r:id="rId12"/>
    <p:sldId id="763" r:id="rId13"/>
    <p:sldId id="756" r:id="rId14"/>
    <p:sldId id="758" r:id="rId15"/>
    <p:sldId id="757" r:id="rId16"/>
    <p:sldId id="764" r:id="rId17"/>
    <p:sldId id="765" r:id="rId18"/>
    <p:sldId id="766" r:id="rId19"/>
    <p:sldId id="770" r:id="rId20"/>
    <p:sldId id="767" r:id="rId21"/>
    <p:sldId id="771" r:id="rId22"/>
    <p:sldId id="768" r:id="rId23"/>
    <p:sldId id="773" r:id="rId24"/>
    <p:sldId id="774" r:id="rId25"/>
    <p:sldId id="769" r:id="rId26"/>
    <p:sldId id="775" r:id="rId27"/>
    <p:sldId id="772"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4DA4"/>
    <a:srgbClr val="6C70D1"/>
    <a:srgbClr val="378BF7"/>
    <a:srgbClr val="D96246"/>
    <a:srgbClr val="D761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96"/>
    <p:restoredTop sz="86412"/>
  </p:normalViewPr>
  <p:slideViewPr>
    <p:cSldViewPr snapToGrid="0">
      <p:cViewPr varScale="1">
        <p:scale>
          <a:sx n="82" d="100"/>
          <a:sy n="82" d="100"/>
        </p:scale>
        <p:origin x="168" y="4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C66CA-E14A-6842-9C86-51EDC5ECED79}" type="datetimeFigureOut">
              <a:t>6/15/23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28313-0235-9E4F-89B2-AFA9A7840FAB}" type="slidenum">
              <a:t>‹#›</a:t>
            </a:fld>
            <a:endParaRPr lang="en-US"/>
          </a:p>
        </p:txBody>
      </p:sp>
    </p:spTree>
    <p:extLst>
      <p:ext uri="{BB962C8B-B14F-4D97-AF65-F5344CB8AC3E}">
        <p14:creationId xmlns:p14="http://schemas.microsoft.com/office/powerpoint/2010/main" val="402367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28313-0235-9E4F-89B2-AFA9A7840FAB}" type="slidenum">
              <a:rPr lang="en-US"/>
              <a:t>1</a:t>
            </a:fld>
            <a:endParaRPr lang="en-US"/>
          </a:p>
        </p:txBody>
      </p:sp>
    </p:spTree>
    <p:extLst>
      <p:ext uri="{BB962C8B-B14F-4D97-AF65-F5344CB8AC3E}">
        <p14:creationId xmlns:p14="http://schemas.microsoft.com/office/powerpoint/2010/main" val="417083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28313-0235-9E4F-89B2-AFA9A7840FAB}" type="slidenum">
              <a:rPr lang="en-US"/>
              <a:t>23</a:t>
            </a:fld>
            <a:endParaRPr lang="en-US"/>
          </a:p>
        </p:txBody>
      </p:sp>
    </p:spTree>
    <p:extLst>
      <p:ext uri="{BB962C8B-B14F-4D97-AF65-F5344CB8AC3E}">
        <p14:creationId xmlns:p14="http://schemas.microsoft.com/office/powerpoint/2010/main" val="190518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28313-0235-9E4F-89B2-AFA9A7840FAB}" type="slidenum">
              <a:rPr lang="en-US"/>
              <a:t>24</a:t>
            </a:fld>
            <a:endParaRPr lang="en-US"/>
          </a:p>
        </p:txBody>
      </p:sp>
    </p:spTree>
    <p:extLst>
      <p:ext uri="{BB962C8B-B14F-4D97-AF65-F5344CB8AC3E}">
        <p14:creationId xmlns:p14="http://schemas.microsoft.com/office/powerpoint/2010/main" val="157281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028313-0235-9E4F-89B2-AFA9A7840FAB}" type="slidenum">
              <a:rPr lang="en-US"/>
              <a:t>25</a:t>
            </a:fld>
            <a:endParaRPr lang="en-US"/>
          </a:p>
        </p:txBody>
      </p:sp>
    </p:spTree>
    <p:extLst>
      <p:ext uri="{BB962C8B-B14F-4D97-AF65-F5344CB8AC3E}">
        <p14:creationId xmlns:p14="http://schemas.microsoft.com/office/powerpoint/2010/main" val="18220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5B87-88FB-6C1B-5389-873E4F07D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20748B-5B0F-B3F1-C157-CD3BD830E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278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44CE-A235-7508-30B0-9A4DB417C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D9E976-94CA-B839-6E91-AA78FDBAB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C77CBE-51C6-332D-8A2E-5C9F50970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695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6DC0-E8D2-B543-CB3A-6D19DABF7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DE9420-3CEF-89A9-5FB2-B3CD896FC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F2807D3-DEEA-0062-C0D2-B7A31CA1B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492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5953-5BFE-9C8D-1885-DDC1863C0F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001F65-BFC2-6AB2-2011-146E69468E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81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3E6F6-2BC0-9CC8-7A1C-5B57695A5F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B26B1-66D3-12C6-4E4A-17B32325B7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5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31C8-C1C3-EC8B-DED2-2515F6571B8E}"/>
              </a:ext>
            </a:extLst>
          </p:cNvPr>
          <p:cNvSpPr>
            <a:spLocks noGrp="1"/>
          </p:cNvSpPr>
          <p:nvPr>
            <p:ph type="ctrTitle" hasCustomPrompt="1"/>
          </p:nvPr>
        </p:nvSpPr>
        <p:spPr>
          <a:xfrm>
            <a:off x="550863" y="549275"/>
            <a:ext cx="5437187" cy="2986234"/>
          </a:xfrm>
        </p:spPr>
        <p:txBody>
          <a:bodyPr anchor="b" anchorCtr="0">
            <a:noAutofit/>
          </a:bodyPr>
          <a:lstStyle>
            <a:lvl1pPr>
              <a:defRPr baseline="0">
                <a:solidFill>
                  <a:schemeClr val="bg1"/>
                </a:solidFill>
                <a:latin typeface="Open Sans Light" pitchFamily="2" charset="0"/>
              </a:defRPr>
            </a:lvl1pPr>
          </a:lstStyle>
          <a:p>
            <a:r>
              <a:rPr lang="en-US" dirty="0"/>
              <a:t>Thank You</a:t>
            </a:r>
          </a:p>
        </p:txBody>
      </p:sp>
      <p:sp>
        <p:nvSpPr>
          <p:cNvPr id="3" name="Subtitle 2">
            <a:extLst>
              <a:ext uri="{FF2B5EF4-FFF2-40B4-BE49-F238E27FC236}">
                <a16:creationId xmlns:a16="http://schemas.microsoft.com/office/drawing/2014/main" id="{1BBB76D8-DB2A-C9FB-252A-070E5CB355BB}"/>
              </a:ext>
            </a:extLst>
          </p:cNvPr>
          <p:cNvSpPr>
            <a:spLocks noGrp="1"/>
          </p:cNvSpPr>
          <p:nvPr>
            <p:ph type="subTitle" idx="1" hasCustomPrompt="1"/>
          </p:nvPr>
        </p:nvSpPr>
        <p:spPr>
          <a:xfrm>
            <a:off x="550863" y="3827610"/>
            <a:ext cx="5437187" cy="2265216"/>
          </a:xfrm>
        </p:spPr>
        <p:txBody>
          <a:bodyPr>
            <a:noAutofit/>
          </a:bodyPr>
          <a:lstStyle>
            <a:lvl1pPr>
              <a:buNone/>
              <a:defRPr sz="2400" baseline="0">
                <a:solidFill>
                  <a:schemeClr val="bg1"/>
                </a:solidFill>
                <a:latin typeface="Open Sans Light" pitchFamily="2" charset="0"/>
              </a:defRPr>
            </a:lvl1pPr>
          </a:lstStyle>
          <a:p>
            <a:r>
              <a:rPr lang="en-US" baseline="0" dirty="0">
                <a:solidFill>
                  <a:schemeClr val="bg1"/>
                </a:solidFill>
                <a:latin typeface="Open Sans Light" pitchFamily="2" charset="0"/>
              </a:rPr>
              <a:t>Name</a:t>
            </a:r>
          </a:p>
          <a:p>
            <a:endParaRPr lang="en-US" baseline="0" dirty="0">
              <a:solidFill>
                <a:schemeClr val="bg1"/>
              </a:solidFill>
              <a:latin typeface="Open Sans Light" pitchFamily="2" charset="0"/>
            </a:endParaRPr>
          </a:p>
          <a:p>
            <a:r>
              <a:rPr lang="en-US" baseline="0" dirty="0">
                <a:solidFill>
                  <a:schemeClr val="bg1"/>
                </a:solidFill>
                <a:latin typeface="Open Sans Light" pitchFamily="2" charset="0"/>
              </a:rPr>
              <a:t>Email</a:t>
            </a:r>
          </a:p>
          <a:p>
            <a:endParaRPr lang="en-US" baseline="0" dirty="0">
              <a:solidFill>
                <a:schemeClr val="bg1"/>
              </a:solidFill>
              <a:latin typeface="Open Sans Light" pitchFamily="2" charset="0"/>
            </a:endParaRPr>
          </a:p>
          <a:p>
            <a:r>
              <a:rPr lang="en-US" baseline="0" dirty="0">
                <a:solidFill>
                  <a:schemeClr val="bg1"/>
                </a:solidFill>
                <a:latin typeface="Open Sans Light" pitchFamily="2" charset="0"/>
              </a:rPr>
              <a:t>https://sciencegateways.org/</a:t>
            </a:r>
          </a:p>
        </p:txBody>
      </p:sp>
      <p:pic>
        <p:nvPicPr>
          <p:cNvPr id="11" name="Picture Placeholder 8" descr="Graphical user interface, website&#10;&#10;Description automatically generated">
            <a:extLst>
              <a:ext uri="{FF2B5EF4-FFF2-40B4-BE49-F238E27FC236}">
                <a16:creationId xmlns:a16="http://schemas.microsoft.com/office/drawing/2014/main" id="{EF6CECEC-79A7-A29B-BC96-810C20EBC1CD}"/>
              </a:ext>
            </a:extLst>
          </p:cNvPr>
          <p:cNvPicPr>
            <a:picLocks noChangeAspect="1"/>
          </p:cNvPicPr>
          <p:nvPr userDrawn="1"/>
        </p:nvPicPr>
        <p:blipFill>
          <a:blip r:embed="rId2"/>
          <a:srcRect l="14501" r="14501"/>
          <a:stretch>
            <a:fillRect/>
          </a:stretch>
        </p:blipFill>
        <p:spPr>
          <a:xfrm>
            <a:off x="6557073" y="1988820"/>
            <a:ext cx="5084064" cy="2880360"/>
          </a:xfrm>
          <a:prstGeom prst="rect">
            <a:avLst/>
          </a:prstGeom>
        </p:spPr>
      </p:pic>
    </p:spTree>
    <p:extLst>
      <p:ext uri="{BB962C8B-B14F-4D97-AF65-F5344CB8AC3E}">
        <p14:creationId xmlns:p14="http://schemas.microsoft.com/office/powerpoint/2010/main" val="198107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4A2B6-BFD8-AEA2-00C4-6B2166FA7A45}"/>
              </a:ext>
            </a:extLst>
          </p:cNvPr>
          <p:cNvSpPr txBox="1">
            <a:spLocks/>
          </p:cNvSpPr>
          <p:nvPr userDrawn="1"/>
        </p:nvSpPr>
        <p:spPr>
          <a:xfrm>
            <a:off x="550863" y="4508500"/>
            <a:ext cx="4500562" cy="1562959"/>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ysClr val="window" lastClr="FFFFFF"/>
                </a:solidFill>
                <a:effectLst/>
                <a:uLnTx/>
                <a:uFillTx/>
                <a:latin typeface="Open Sans Light" pitchFamily="2" charset="0"/>
                <a:ea typeface="Open Sans Light" pitchFamily="2" charset="0"/>
                <a:cs typeface="Open Sans Light" pitchFamily="2" charset="0"/>
              </a:rPr>
              <a:t>Presentation Title</a:t>
            </a:r>
          </a:p>
        </p:txBody>
      </p:sp>
      <p:pic>
        <p:nvPicPr>
          <p:cNvPr id="8" name="Picture Placeholder 6" descr="Graphical user interface, website&#10;&#10;Description automatically generated">
            <a:extLst>
              <a:ext uri="{FF2B5EF4-FFF2-40B4-BE49-F238E27FC236}">
                <a16:creationId xmlns:a16="http://schemas.microsoft.com/office/drawing/2014/main" id="{F823BBC9-E849-4D5B-90A6-11537B695F96}"/>
              </a:ext>
            </a:extLst>
          </p:cNvPr>
          <p:cNvPicPr>
            <a:picLocks noChangeAspect="1"/>
          </p:cNvPicPr>
          <p:nvPr userDrawn="1"/>
        </p:nvPicPr>
        <p:blipFill rotWithShape="1">
          <a:blip r:embed="rId2"/>
          <a:srcRect t="11514" b="11515"/>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a:solidFill>
            <a:srgbClr val="A3A3C1"/>
          </a:solidFill>
        </p:spPr>
      </p:pic>
      <p:sp>
        <p:nvSpPr>
          <p:cNvPr id="9" name="Subtitle 2">
            <a:extLst>
              <a:ext uri="{FF2B5EF4-FFF2-40B4-BE49-F238E27FC236}">
                <a16:creationId xmlns:a16="http://schemas.microsoft.com/office/drawing/2014/main" id="{182B17DE-96B5-1C01-0E9B-5C9F5A3DFD7D}"/>
              </a:ext>
            </a:extLst>
          </p:cNvPr>
          <p:cNvSpPr txBox="1">
            <a:spLocks/>
          </p:cNvSpPr>
          <p:nvPr userDrawn="1"/>
        </p:nvSpPr>
        <p:spPr>
          <a:xfrm>
            <a:off x="5267325" y="4508500"/>
            <a:ext cx="6373813" cy="1562959"/>
          </a:xfrm>
          <a:prstGeom prst="rect">
            <a:avLst/>
          </a:prstGeom>
        </p:spPr>
        <p:txBody>
          <a:bodyPr vert="horz" wrap="square" lIns="0" tIns="0" rIns="0" bIns="0" rtlCol="0" anchor="t">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en-US"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rPr>
              <a:t>Presenter Name</a:t>
            </a:r>
          </a:p>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endParaRPr kumimoji="0" lang="en-US"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endParaRPr>
          </a:p>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en-US"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rPr>
              <a:t>Event</a:t>
            </a:r>
          </a:p>
          <a:p>
            <a:pPr marL="0" marR="0" lvl="0" indent="-22860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 lastClr="FFFFFF">
                    <a:alpha val="60000"/>
                  </a:sysClr>
                </a:solidFill>
                <a:effectLst/>
                <a:uLnTx/>
                <a:uFillTx/>
                <a:latin typeface="Open Sans Light" pitchFamily="2" charset="0"/>
                <a:ea typeface="Open Sans Light" pitchFamily="2" charset="0"/>
                <a:cs typeface="Open Sans Light" pitchFamily="2" charset="0"/>
              </a:rPr>
              <a:t>Date</a:t>
            </a:r>
          </a:p>
        </p:txBody>
      </p:sp>
      <p:pic>
        <p:nvPicPr>
          <p:cNvPr id="10" name="Picture 9" descr="Text&#10;&#10;Description automatically generated">
            <a:extLst>
              <a:ext uri="{FF2B5EF4-FFF2-40B4-BE49-F238E27FC236}">
                <a16:creationId xmlns:a16="http://schemas.microsoft.com/office/drawing/2014/main" id="{5C9AF02C-0444-C79B-5E81-9DBB592831A7}"/>
              </a:ext>
            </a:extLst>
          </p:cNvPr>
          <p:cNvPicPr>
            <a:picLocks noChangeAspect="1"/>
          </p:cNvPicPr>
          <p:nvPr userDrawn="1"/>
        </p:nvPicPr>
        <p:blipFill rotWithShape="1">
          <a:blip r:embed="rId3"/>
          <a:srcRect l="8363" r="7844" b="2"/>
          <a:stretch/>
        </p:blipFill>
        <p:spPr>
          <a:xfrm>
            <a:off x="131663" y="13259"/>
            <a:ext cx="1442073" cy="647141"/>
          </a:xfrm>
          <a:custGeom>
            <a:avLst/>
            <a:gdLst/>
            <a:ahLst/>
            <a:cxnLst/>
            <a:rect l="l" t="t" r="r" b="b"/>
            <a:pathLst>
              <a:path w="7641101" h="3429001">
                <a:moveTo>
                  <a:pt x="0" y="0"/>
                </a:moveTo>
                <a:lnTo>
                  <a:pt x="7641101" y="0"/>
                </a:lnTo>
                <a:lnTo>
                  <a:pt x="7641101" y="3429001"/>
                </a:lnTo>
                <a:lnTo>
                  <a:pt x="0" y="3429001"/>
                </a:lnTo>
                <a:close/>
              </a:path>
            </a:pathLst>
          </a:custGeom>
        </p:spPr>
      </p:pic>
      <p:pic>
        <p:nvPicPr>
          <p:cNvPr id="11" name="Picture 10">
            <a:extLst>
              <a:ext uri="{FF2B5EF4-FFF2-40B4-BE49-F238E27FC236}">
                <a16:creationId xmlns:a16="http://schemas.microsoft.com/office/drawing/2014/main" id="{0458BEBA-511C-4459-53C2-9972D07D1F7A}"/>
              </a:ext>
            </a:extLst>
          </p:cNvPr>
          <p:cNvPicPr>
            <a:picLocks noChangeAspect="1"/>
          </p:cNvPicPr>
          <p:nvPr userDrawn="1"/>
        </p:nvPicPr>
        <p:blipFill>
          <a:blip r:embed="rId4"/>
          <a:stretch>
            <a:fillRect/>
          </a:stretch>
        </p:blipFill>
        <p:spPr>
          <a:xfrm>
            <a:off x="9880599" y="5752376"/>
            <a:ext cx="1030306" cy="1030306"/>
          </a:xfrm>
          <a:prstGeom prst="rect">
            <a:avLst/>
          </a:prstGeom>
        </p:spPr>
      </p:pic>
      <p:sp>
        <p:nvSpPr>
          <p:cNvPr id="12" name="TextBox 11">
            <a:extLst>
              <a:ext uri="{FF2B5EF4-FFF2-40B4-BE49-F238E27FC236}">
                <a16:creationId xmlns:a16="http://schemas.microsoft.com/office/drawing/2014/main" id="{6778F3B0-5A4A-68BD-4524-BEE1EA8EF159}"/>
              </a:ext>
            </a:extLst>
          </p:cNvPr>
          <p:cNvSpPr txBox="1"/>
          <p:nvPr userDrawn="1"/>
        </p:nvSpPr>
        <p:spPr>
          <a:xfrm>
            <a:off x="10910905" y="5898197"/>
            <a:ext cx="1046120" cy="738664"/>
          </a:xfrm>
          <a:prstGeom prst="rect">
            <a:avLst/>
          </a:prstGeom>
          <a:noFill/>
        </p:spPr>
        <p:txBody>
          <a:bodyPr wrap="none" rtlCol="0">
            <a:spAutoFit/>
          </a:bodyPr>
          <a:lstStyle/>
          <a:p>
            <a:r>
              <a:rPr lang="en-US" sz="1400">
                <a:solidFill>
                  <a:prstClr val="white"/>
                </a:solidFill>
                <a:latin typeface="Gill Sans MT"/>
              </a:rPr>
              <a:t>NSF awards</a:t>
            </a:r>
            <a:br>
              <a:rPr lang="en-US" sz="1400">
                <a:solidFill>
                  <a:prstClr val="white"/>
                </a:solidFill>
                <a:latin typeface="Gill Sans MT"/>
              </a:rPr>
            </a:br>
            <a:r>
              <a:rPr lang="en-US" sz="1400">
                <a:solidFill>
                  <a:prstClr val="white"/>
                </a:solidFill>
                <a:latin typeface="Gill Sans MT"/>
              </a:rPr>
              <a:t>1547611</a:t>
            </a:r>
          </a:p>
          <a:p>
            <a:r>
              <a:rPr lang="en-US" sz="1400">
                <a:solidFill>
                  <a:prstClr val="white"/>
                </a:solidFill>
                <a:latin typeface="Gill Sans MT"/>
              </a:rPr>
              <a:t>2231406</a:t>
            </a:r>
          </a:p>
        </p:txBody>
      </p:sp>
    </p:spTree>
    <p:extLst>
      <p:ext uri="{BB962C8B-B14F-4D97-AF65-F5344CB8AC3E}">
        <p14:creationId xmlns:p14="http://schemas.microsoft.com/office/powerpoint/2010/main" val="2796686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5AEB-5872-D7A3-52E2-EC19656B0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9B0F15-5202-EFB1-B189-18E64C5E9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ipart&#10;&#10;Description automatically generated">
            <a:extLst>
              <a:ext uri="{FF2B5EF4-FFF2-40B4-BE49-F238E27FC236}">
                <a16:creationId xmlns:a16="http://schemas.microsoft.com/office/drawing/2014/main" id="{76724ADF-60C3-0668-66DA-FD55F67CB57A}"/>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3517205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EC2AB0-8D61-CC09-2853-5AB730E58889}"/>
              </a:ext>
            </a:extLst>
          </p:cNvPr>
          <p:cNvSpPr>
            <a:spLocks noGrp="1"/>
          </p:cNvSpPr>
          <p:nvPr>
            <p:ph type="title" hasCustomPrompt="1"/>
          </p:nvPr>
        </p:nvSpPr>
        <p:spPr>
          <a:xfrm>
            <a:off x="550864" y="549275"/>
            <a:ext cx="3565524" cy="1997855"/>
          </a:xfrm>
        </p:spPr>
        <p:txBody>
          <a:bodyPr wrap="square" anchor="b" anchorCtr="0">
            <a:noAutofit/>
          </a:bodyPr>
          <a:lstStyle>
            <a:lvl1pPr>
              <a:defRPr baseline="0">
                <a:latin typeface="Open Sans Light" pitchFamily="2" charset="0"/>
              </a:defRPr>
            </a:lvl1pPr>
          </a:lstStyle>
          <a:p>
            <a:r>
              <a:rPr lang="en-US" dirty="0"/>
              <a:t>Click to add title</a:t>
            </a:r>
          </a:p>
        </p:txBody>
      </p:sp>
      <p:sp>
        <p:nvSpPr>
          <p:cNvPr id="8" name="Content Placeholder 2">
            <a:extLst>
              <a:ext uri="{FF2B5EF4-FFF2-40B4-BE49-F238E27FC236}">
                <a16:creationId xmlns:a16="http://schemas.microsoft.com/office/drawing/2014/main" id="{8E62FC8E-AF66-2D6F-9F08-BD0063869510}"/>
              </a:ext>
            </a:extLst>
          </p:cNvPr>
          <p:cNvSpPr>
            <a:spLocks noGrp="1"/>
          </p:cNvSpPr>
          <p:nvPr>
            <p:ph idx="1" hasCustomPrompt="1"/>
          </p:nvPr>
        </p:nvSpPr>
        <p:spPr>
          <a:xfrm>
            <a:off x="550863" y="2677306"/>
            <a:ext cx="3565525" cy="3415519"/>
          </a:xfrm>
        </p:spPr>
        <p:txBody>
          <a:bodyPr anchor="t" anchorCtr="0">
            <a:noAutofit/>
          </a:bodyPr>
          <a:lstStyle>
            <a:lvl1pPr>
              <a:buNone/>
              <a:defRPr sz="2200" baseline="0">
                <a:latin typeface="Open Sans Light" pitchFamily="2" charset="0"/>
              </a:defRPr>
            </a:lvl1pPr>
          </a:lstStyle>
          <a:p>
            <a:pPr>
              <a:lnSpc>
                <a:spcPct val="120000"/>
              </a:lnSpc>
            </a:pPr>
            <a:r>
              <a:rPr lang="en-US" sz="1600" dirty="0"/>
              <a:t>Click to add text</a:t>
            </a:r>
          </a:p>
        </p:txBody>
      </p:sp>
      <p:sp>
        <p:nvSpPr>
          <p:cNvPr id="9" name="Picture Placeholder 16">
            <a:extLst>
              <a:ext uri="{FF2B5EF4-FFF2-40B4-BE49-F238E27FC236}">
                <a16:creationId xmlns:a16="http://schemas.microsoft.com/office/drawing/2014/main" id="{4611F165-3AC5-5FEF-17B7-7576E619F5E0}"/>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endParaRPr lang="en-US"/>
          </a:p>
        </p:txBody>
      </p:sp>
      <p:sp>
        <p:nvSpPr>
          <p:cNvPr id="10" name="Picture Placeholder 21">
            <a:extLst>
              <a:ext uri="{FF2B5EF4-FFF2-40B4-BE49-F238E27FC236}">
                <a16:creationId xmlns:a16="http://schemas.microsoft.com/office/drawing/2014/main" id="{3832401A-D482-C3C5-D41C-BD0A8873BBFC}"/>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endParaRPr lang="en-US"/>
          </a:p>
        </p:txBody>
      </p:sp>
      <p:sp>
        <p:nvSpPr>
          <p:cNvPr id="11" name="Picture Placeholder 24">
            <a:extLst>
              <a:ext uri="{FF2B5EF4-FFF2-40B4-BE49-F238E27FC236}">
                <a16:creationId xmlns:a16="http://schemas.microsoft.com/office/drawing/2014/main" id="{2B96F2BF-ABA0-8DB6-06F8-D582AD823516}"/>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endParaRPr lang="en-US"/>
          </a:p>
        </p:txBody>
      </p:sp>
      <p:pic>
        <p:nvPicPr>
          <p:cNvPr id="16" name="Picture 15" descr="A picture containing text, clipart&#10;&#10;Description automatically generated">
            <a:extLst>
              <a:ext uri="{FF2B5EF4-FFF2-40B4-BE49-F238E27FC236}">
                <a16:creationId xmlns:a16="http://schemas.microsoft.com/office/drawing/2014/main" id="{FB0F39E0-5E90-4A4B-1418-529E1018E1C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3253287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6C8A-F3CE-92D1-E02B-5F511353F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DCDC7-9263-CBD4-B56A-4C26366771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48E46E-0FF9-26F4-D740-1D7793BEF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ipart&#10;&#10;Description automatically generated">
            <a:extLst>
              <a:ext uri="{FF2B5EF4-FFF2-40B4-BE49-F238E27FC236}">
                <a16:creationId xmlns:a16="http://schemas.microsoft.com/office/drawing/2014/main" id="{ECE2470C-6672-45B7-3009-99C09ED9CE07}"/>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1900651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2802-35D2-C8B8-B58A-B179059D4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D60F05-B5AE-8EA0-BD97-0431EDEDD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920F23-46AF-B52D-73B6-9F5A908210E7}"/>
              </a:ext>
            </a:extLst>
          </p:cNvPr>
          <p:cNvSpPr>
            <a:spLocks noGrp="1"/>
          </p:cNvSpPr>
          <p:nvPr>
            <p:ph sz="half" idx="2"/>
          </p:nvPr>
        </p:nvSpPr>
        <p:spPr>
          <a:xfrm>
            <a:off x="839788" y="2505075"/>
            <a:ext cx="5157787" cy="3684588"/>
          </a:xfrm>
        </p:spPr>
        <p:txBody>
          <a:bodyPr/>
          <a:lstStyle>
            <a:lvl1pPr>
              <a:defRPr baseline="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C8D560-2402-7042-8F73-B8ED36F037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458EAF-D3D9-2BFA-54FE-5FF649A98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 clipart&#10;&#10;Description automatically generated">
            <a:extLst>
              <a:ext uri="{FF2B5EF4-FFF2-40B4-BE49-F238E27FC236}">
                <a16:creationId xmlns:a16="http://schemas.microsoft.com/office/drawing/2014/main" id="{6F33EFD1-38E3-A29C-DD1A-DC07A9A1E1C2}"/>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29013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Placeholder 6" descr="Graphical user interface, website&#10;&#10;Description automatically generated">
            <a:extLst>
              <a:ext uri="{FF2B5EF4-FFF2-40B4-BE49-F238E27FC236}">
                <a16:creationId xmlns:a16="http://schemas.microsoft.com/office/drawing/2014/main" id="{3B3E6435-8A11-7CEF-B023-F75C66DD1797}"/>
              </a:ext>
            </a:extLst>
          </p:cNvPr>
          <p:cNvPicPr>
            <a:picLocks noChangeAspect="1"/>
          </p:cNvPicPr>
          <p:nvPr userDrawn="1"/>
        </p:nvPicPr>
        <p:blipFill rotWithShape="1">
          <a:blip r:embed="rId2"/>
          <a:srcRect t="11514" b="11515"/>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a:solidFill>
            <a:srgbClr val="A3A3C1"/>
          </a:solidFill>
        </p:spPr>
      </p:pic>
      <p:sp>
        <p:nvSpPr>
          <p:cNvPr id="5" name="Rectangle 4">
            <a:extLst>
              <a:ext uri="{FF2B5EF4-FFF2-40B4-BE49-F238E27FC236}">
                <a16:creationId xmlns:a16="http://schemas.microsoft.com/office/drawing/2014/main" id="{D36FA345-C3FE-BADE-846D-5565B3F1BF15}"/>
              </a:ext>
            </a:extLst>
          </p:cNvPr>
          <p:cNvSpPr/>
          <p:nvPr userDrawn="1"/>
        </p:nvSpPr>
        <p:spPr>
          <a:xfrm>
            <a:off x="0" y="3777176"/>
            <a:ext cx="12191979" cy="30808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E5B87-88FB-6C1B-5389-873E4F07D559}"/>
              </a:ext>
            </a:extLst>
          </p:cNvPr>
          <p:cNvSpPr>
            <a:spLocks noGrp="1"/>
          </p:cNvSpPr>
          <p:nvPr>
            <p:ph type="ctrTitle"/>
          </p:nvPr>
        </p:nvSpPr>
        <p:spPr>
          <a:xfrm>
            <a:off x="173673" y="3730139"/>
            <a:ext cx="9144000" cy="1718836"/>
          </a:xfrm>
        </p:spPr>
        <p:txBody>
          <a:bodyPr anchor="b"/>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4420748B-5B0F-B3F1-C157-CD3BD830E4D0}"/>
              </a:ext>
            </a:extLst>
          </p:cNvPr>
          <p:cNvSpPr>
            <a:spLocks noGrp="1"/>
          </p:cNvSpPr>
          <p:nvPr>
            <p:ph type="subTitle" idx="1"/>
          </p:nvPr>
        </p:nvSpPr>
        <p:spPr>
          <a:xfrm>
            <a:off x="173673" y="5496012"/>
            <a:ext cx="9144000" cy="111705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picture containing text, clipart&#10;&#10;Description automatically generated">
            <a:extLst>
              <a:ext uri="{FF2B5EF4-FFF2-40B4-BE49-F238E27FC236}">
                <a16:creationId xmlns:a16="http://schemas.microsoft.com/office/drawing/2014/main" id="{98408A5D-B82F-9FA8-8352-D567BD997CDD}"/>
              </a:ext>
            </a:extLst>
          </p:cNvPr>
          <p:cNvPicPr>
            <a:picLocks noChangeAspect="1"/>
          </p:cNvPicPr>
          <p:nvPr userDrawn="1"/>
        </p:nvPicPr>
        <p:blipFill>
          <a:blip r:embed="rId3"/>
          <a:stretch>
            <a:fillRect/>
          </a:stretch>
        </p:blipFill>
        <p:spPr>
          <a:xfrm>
            <a:off x="9724604" y="6327140"/>
            <a:ext cx="2467396" cy="383430"/>
          </a:xfrm>
          <a:prstGeom prst="rect">
            <a:avLst/>
          </a:prstGeom>
        </p:spPr>
      </p:pic>
      <p:pic>
        <p:nvPicPr>
          <p:cNvPr id="7" name="Picture 6">
            <a:extLst>
              <a:ext uri="{FF2B5EF4-FFF2-40B4-BE49-F238E27FC236}">
                <a16:creationId xmlns:a16="http://schemas.microsoft.com/office/drawing/2014/main" id="{466D1B3C-A50E-D51F-FA5A-0D3AE899C27C}"/>
              </a:ext>
            </a:extLst>
          </p:cNvPr>
          <p:cNvPicPr>
            <a:picLocks noChangeAspect="1"/>
          </p:cNvPicPr>
          <p:nvPr userDrawn="1"/>
        </p:nvPicPr>
        <p:blipFill>
          <a:blip r:embed="rId4"/>
          <a:stretch>
            <a:fillRect/>
          </a:stretch>
        </p:blipFill>
        <p:spPr>
          <a:xfrm>
            <a:off x="9880599" y="5188851"/>
            <a:ext cx="1030306" cy="1030306"/>
          </a:xfrm>
          <a:prstGeom prst="rect">
            <a:avLst/>
          </a:prstGeom>
        </p:spPr>
      </p:pic>
      <p:sp>
        <p:nvSpPr>
          <p:cNvPr id="8" name="TextBox 7">
            <a:extLst>
              <a:ext uri="{FF2B5EF4-FFF2-40B4-BE49-F238E27FC236}">
                <a16:creationId xmlns:a16="http://schemas.microsoft.com/office/drawing/2014/main" id="{FE36DF70-8789-A3CE-650C-7ED415611075}"/>
              </a:ext>
            </a:extLst>
          </p:cNvPr>
          <p:cNvSpPr txBox="1"/>
          <p:nvPr userDrawn="1"/>
        </p:nvSpPr>
        <p:spPr>
          <a:xfrm>
            <a:off x="10910905" y="5334672"/>
            <a:ext cx="1046120" cy="738664"/>
          </a:xfrm>
          <a:prstGeom prst="rect">
            <a:avLst/>
          </a:prstGeom>
          <a:noFill/>
        </p:spPr>
        <p:txBody>
          <a:bodyPr wrap="none" rtlCol="0">
            <a:spAutoFit/>
          </a:bodyPr>
          <a:lstStyle/>
          <a:p>
            <a:r>
              <a:rPr lang="en-US" sz="1400" dirty="0">
                <a:solidFill>
                  <a:prstClr val="white"/>
                </a:solidFill>
                <a:latin typeface="Gill Sans MT"/>
              </a:rPr>
              <a:t>NSF awards</a:t>
            </a:r>
            <a:br>
              <a:rPr lang="en-US" sz="1400" dirty="0">
                <a:solidFill>
                  <a:prstClr val="white"/>
                </a:solidFill>
                <a:latin typeface="Gill Sans MT"/>
              </a:rPr>
            </a:br>
            <a:r>
              <a:rPr lang="en-US" sz="1400" dirty="0">
                <a:solidFill>
                  <a:prstClr val="white"/>
                </a:solidFill>
                <a:latin typeface="Gill Sans MT"/>
              </a:rPr>
              <a:t>1547611</a:t>
            </a:r>
          </a:p>
          <a:p>
            <a:r>
              <a:rPr lang="en-US" sz="1400" dirty="0">
                <a:solidFill>
                  <a:prstClr val="white"/>
                </a:solidFill>
                <a:latin typeface="Gill Sans MT"/>
              </a:rPr>
              <a:t>2231406</a:t>
            </a:r>
          </a:p>
        </p:txBody>
      </p:sp>
    </p:spTree>
    <p:extLst>
      <p:ext uri="{BB962C8B-B14F-4D97-AF65-F5344CB8AC3E}">
        <p14:creationId xmlns:p14="http://schemas.microsoft.com/office/powerpoint/2010/main" val="3650070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7A50-017B-A775-E8DC-E887EE1A56F0}"/>
              </a:ext>
            </a:extLst>
          </p:cNvPr>
          <p:cNvSpPr>
            <a:spLocks noGrp="1"/>
          </p:cNvSpPr>
          <p:nvPr>
            <p:ph type="title"/>
          </p:nvPr>
        </p:nvSpPr>
        <p:spPr/>
        <p:txBody>
          <a:bodyPr/>
          <a:lstStyle/>
          <a:p>
            <a:r>
              <a:rPr lang="en-US"/>
              <a:t>Click to edit Master title style</a:t>
            </a:r>
          </a:p>
        </p:txBody>
      </p:sp>
      <p:pic>
        <p:nvPicPr>
          <p:cNvPr id="6" name="Picture 5" descr="A picture containing text, clipart&#10;&#10;Description automatically generated">
            <a:extLst>
              <a:ext uri="{FF2B5EF4-FFF2-40B4-BE49-F238E27FC236}">
                <a16:creationId xmlns:a16="http://schemas.microsoft.com/office/drawing/2014/main" id="{A7438189-5AF1-A054-2DC7-C48405384846}"/>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142896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D05B4E87-4677-9113-E534-66C9F48BBC3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162126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CD08-4CF9-A6C3-E201-294A1FB6B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A45B73-AA4E-FB84-634A-AACB96577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BDC762-BE48-267F-1725-E8816662A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8AAFE436-258C-B19C-0EE9-F778A124569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926953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6CA-952B-1120-509C-3F39DB3515FA}"/>
              </a:ext>
            </a:extLst>
          </p:cNvPr>
          <p:cNvSpPr>
            <a:spLocks noGrp="1"/>
          </p:cNvSpPr>
          <p:nvPr>
            <p:ph type="title"/>
          </p:nvPr>
        </p:nvSpPr>
        <p:spPr>
          <a:xfrm>
            <a:off x="839788" y="457200"/>
            <a:ext cx="3932237" cy="1600200"/>
          </a:xfrm>
        </p:spPr>
        <p:txBody>
          <a:bodyPr anchor="b"/>
          <a:lstStyle>
            <a:lvl1pPr>
              <a:defRPr sz="3200" baseline="0">
                <a:latin typeface="Open Sans Light"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EE77881-CC82-A350-7A54-E6C0BEF41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66FBCA-E174-0022-1032-FFBB6CE5A51D}"/>
              </a:ext>
            </a:extLst>
          </p:cNvPr>
          <p:cNvSpPr>
            <a:spLocks noGrp="1"/>
          </p:cNvSpPr>
          <p:nvPr>
            <p:ph type="body" sz="half" idx="2"/>
          </p:nvPr>
        </p:nvSpPr>
        <p:spPr>
          <a:xfrm>
            <a:off x="839788" y="2057400"/>
            <a:ext cx="3932237" cy="3811588"/>
          </a:xfrm>
        </p:spPr>
        <p:txBody>
          <a:bodyPr>
            <a:normAutofit/>
          </a:bodyPr>
          <a:lstStyle>
            <a:lvl1pPr marL="0" indent="0">
              <a:buNone/>
              <a:defRPr sz="2200" baseline="0">
                <a:latin typeface="Open Sans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4206E769-8239-1CC9-FAD4-9B918A5B68AF}"/>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577733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31C8-C1C3-EC8B-DED2-2515F6571B8E}"/>
              </a:ext>
            </a:extLst>
          </p:cNvPr>
          <p:cNvSpPr>
            <a:spLocks noGrp="1"/>
          </p:cNvSpPr>
          <p:nvPr>
            <p:ph type="ctrTitle" hasCustomPrompt="1"/>
          </p:nvPr>
        </p:nvSpPr>
        <p:spPr>
          <a:xfrm>
            <a:off x="550863" y="549275"/>
            <a:ext cx="5437187" cy="2986234"/>
          </a:xfrm>
        </p:spPr>
        <p:txBody>
          <a:bodyPr anchor="b" anchorCtr="0">
            <a:noAutofit/>
          </a:bodyPr>
          <a:lstStyle>
            <a:lvl1pPr>
              <a:defRPr baseline="0">
                <a:latin typeface="Open Sans Light" pitchFamily="2" charset="0"/>
              </a:defRPr>
            </a:lvl1pPr>
          </a:lstStyle>
          <a:p>
            <a:r>
              <a:rPr lang="en-US" dirty="0"/>
              <a:t>Thank You</a:t>
            </a:r>
          </a:p>
        </p:txBody>
      </p:sp>
      <p:sp>
        <p:nvSpPr>
          <p:cNvPr id="3" name="Subtitle 2">
            <a:extLst>
              <a:ext uri="{FF2B5EF4-FFF2-40B4-BE49-F238E27FC236}">
                <a16:creationId xmlns:a16="http://schemas.microsoft.com/office/drawing/2014/main" id="{1BBB76D8-DB2A-C9FB-252A-070E5CB355BB}"/>
              </a:ext>
            </a:extLst>
          </p:cNvPr>
          <p:cNvSpPr>
            <a:spLocks noGrp="1"/>
          </p:cNvSpPr>
          <p:nvPr>
            <p:ph type="subTitle" idx="1" hasCustomPrompt="1"/>
          </p:nvPr>
        </p:nvSpPr>
        <p:spPr>
          <a:xfrm>
            <a:off x="550863" y="3827610"/>
            <a:ext cx="5437187" cy="2265216"/>
          </a:xfrm>
        </p:spPr>
        <p:txBody>
          <a:bodyPr>
            <a:noAutofit/>
          </a:bodyPr>
          <a:lstStyle>
            <a:lvl1pPr>
              <a:buNone/>
              <a:defRPr sz="2400" baseline="0">
                <a:solidFill>
                  <a:schemeClr val="bg1"/>
                </a:solidFill>
                <a:latin typeface="Open Sans Light" pitchFamily="2" charset="0"/>
              </a:defRPr>
            </a:lvl1pPr>
          </a:lstStyle>
          <a:p>
            <a:r>
              <a:rPr lang="en-US" baseline="0" dirty="0">
                <a:solidFill>
                  <a:schemeClr val="bg1"/>
                </a:solidFill>
                <a:latin typeface="Open Sans Light" pitchFamily="2" charset="0"/>
              </a:rPr>
              <a:t>Name</a:t>
            </a:r>
          </a:p>
          <a:p>
            <a:endParaRPr lang="en-US" baseline="0" dirty="0">
              <a:solidFill>
                <a:schemeClr val="bg1"/>
              </a:solidFill>
              <a:latin typeface="Open Sans Light" pitchFamily="2" charset="0"/>
            </a:endParaRPr>
          </a:p>
          <a:p>
            <a:r>
              <a:rPr lang="en-US" baseline="0" dirty="0">
                <a:solidFill>
                  <a:schemeClr val="bg1"/>
                </a:solidFill>
                <a:latin typeface="Open Sans Light" pitchFamily="2" charset="0"/>
              </a:rPr>
              <a:t>Email</a:t>
            </a:r>
          </a:p>
          <a:p>
            <a:endParaRPr lang="en-US" baseline="0" dirty="0">
              <a:solidFill>
                <a:schemeClr val="bg1"/>
              </a:solidFill>
              <a:latin typeface="Open Sans Light" pitchFamily="2" charset="0"/>
            </a:endParaRPr>
          </a:p>
          <a:p>
            <a:r>
              <a:rPr lang="en-US" baseline="0" dirty="0">
                <a:solidFill>
                  <a:schemeClr val="bg1"/>
                </a:solidFill>
                <a:latin typeface="Open Sans Light" pitchFamily="2" charset="0"/>
              </a:rPr>
              <a:t>https://sciencegateways.org/</a:t>
            </a:r>
          </a:p>
        </p:txBody>
      </p:sp>
      <p:pic>
        <p:nvPicPr>
          <p:cNvPr id="10" name="Picture 9" descr="A picture containing text, clipart&#10;&#10;Description automatically generated">
            <a:extLst>
              <a:ext uri="{FF2B5EF4-FFF2-40B4-BE49-F238E27FC236}">
                <a16:creationId xmlns:a16="http://schemas.microsoft.com/office/drawing/2014/main" id="{90CF883E-A682-F05D-A3FA-F4C360E82AA7}"/>
              </a:ext>
            </a:extLst>
          </p:cNvPr>
          <p:cNvPicPr>
            <a:picLocks noChangeAspect="1"/>
          </p:cNvPicPr>
          <p:nvPr userDrawn="1"/>
        </p:nvPicPr>
        <p:blipFill>
          <a:blip r:embed="rId2"/>
          <a:stretch>
            <a:fillRect/>
          </a:stretch>
        </p:blipFill>
        <p:spPr>
          <a:xfrm>
            <a:off x="9724604" y="6327140"/>
            <a:ext cx="2467396" cy="383430"/>
          </a:xfrm>
          <a:prstGeom prst="rect">
            <a:avLst/>
          </a:prstGeom>
        </p:spPr>
      </p:pic>
      <p:pic>
        <p:nvPicPr>
          <p:cNvPr id="11" name="Picture Placeholder 8" descr="Graphical user interface, website&#10;&#10;Description automatically generated">
            <a:extLst>
              <a:ext uri="{FF2B5EF4-FFF2-40B4-BE49-F238E27FC236}">
                <a16:creationId xmlns:a16="http://schemas.microsoft.com/office/drawing/2014/main" id="{EF6CECEC-79A7-A29B-BC96-810C20EBC1CD}"/>
              </a:ext>
            </a:extLst>
          </p:cNvPr>
          <p:cNvPicPr>
            <a:picLocks noChangeAspect="1"/>
          </p:cNvPicPr>
          <p:nvPr userDrawn="1"/>
        </p:nvPicPr>
        <p:blipFill>
          <a:blip r:embed="rId3"/>
          <a:srcRect l="14501" r="14501"/>
          <a:stretch>
            <a:fillRect/>
          </a:stretch>
        </p:blipFill>
        <p:spPr>
          <a:xfrm>
            <a:off x="6557073" y="1988820"/>
            <a:ext cx="5084064" cy="2880360"/>
          </a:xfrm>
          <a:prstGeom prst="rect">
            <a:avLst/>
          </a:prstGeom>
        </p:spPr>
      </p:pic>
    </p:spTree>
    <p:extLst>
      <p:ext uri="{BB962C8B-B14F-4D97-AF65-F5344CB8AC3E}">
        <p14:creationId xmlns:p14="http://schemas.microsoft.com/office/powerpoint/2010/main" val="336869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3C9-5025-C69E-573D-CAB4708F3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CFCBA-EC18-3EC1-6FB8-69C6325D7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5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3154-9D5B-3B58-B5D2-F7FC4D822F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4611E-40D6-DBB0-3642-44DEF586CA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4167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EC2AB0-8D61-CC09-2853-5AB730E58889}"/>
              </a:ext>
            </a:extLst>
          </p:cNvPr>
          <p:cNvSpPr>
            <a:spLocks noGrp="1"/>
          </p:cNvSpPr>
          <p:nvPr>
            <p:ph type="title" hasCustomPrompt="1"/>
          </p:nvPr>
        </p:nvSpPr>
        <p:spPr>
          <a:xfrm>
            <a:off x="550864" y="549275"/>
            <a:ext cx="3565524" cy="1997855"/>
          </a:xfrm>
        </p:spPr>
        <p:txBody>
          <a:bodyPr wrap="square" anchor="b" anchorCtr="0">
            <a:noAutofit/>
          </a:bodyPr>
          <a:lstStyle>
            <a:lvl1pPr>
              <a:defRPr baseline="0">
                <a:latin typeface="Open Sans Light" pitchFamily="2" charset="0"/>
              </a:defRPr>
            </a:lvl1pPr>
          </a:lstStyle>
          <a:p>
            <a:r>
              <a:rPr lang="en-US" dirty="0"/>
              <a:t>Click to add title</a:t>
            </a:r>
          </a:p>
        </p:txBody>
      </p:sp>
      <p:sp>
        <p:nvSpPr>
          <p:cNvPr id="8" name="Content Placeholder 2">
            <a:extLst>
              <a:ext uri="{FF2B5EF4-FFF2-40B4-BE49-F238E27FC236}">
                <a16:creationId xmlns:a16="http://schemas.microsoft.com/office/drawing/2014/main" id="{8E62FC8E-AF66-2D6F-9F08-BD0063869510}"/>
              </a:ext>
            </a:extLst>
          </p:cNvPr>
          <p:cNvSpPr>
            <a:spLocks noGrp="1"/>
          </p:cNvSpPr>
          <p:nvPr>
            <p:ph idx="1" hasCustomPrompt="1"/>
          </p:nvPr>
        </p:nvSpPr>
        <p:spPr>
          <a:xfrm>
            <a:off x="550863" y="2677306"/>
            <a:ext cx="3565525" cy="3415519"/>
          </a:xfrm>
        </p:spPr>
        <p:txBody>
          <a:bodyPr anchor="t" anchorCtr="0">
            <a:noAutofit/>
          </a:bodyPr>
          <a:lstStyle>
            <a:lvl1pPr>
              <a:buNone/>
              <a:defRPr sz="2200" baseline="0">
                <a:latin typeface="Open Sans Light" pitchFamily="2" charset="0"/>
              </a:defRPr>
            </a:lvl1pPr>
          </a:lstStyle>
          <a:p>
            <a:pPr>
              <a:lnSpc>
                <a:spcPct val="120000"/>
              </a:lnSpc>
            </a:pPr>
            <a:r>
              <a:rPr lang="en-US" sz="1600" dirty="0"/>
              <a:t>Click to add text</a:t>
            </a:r>
          </a:p>
        </p:txBody>
      </p:sp>
      <p:sp>
        <p:nvSpPr>
          <p:cNvPr id="9" name="Picture Placeholder 16">
            <a:extLst>
              <a:ext uri="{FF2B5EF4-FFF2-40B4-BE49-F238E27FC236}">
                <a16:creationId xmlns:a16="http://schemas.microsoft.com/office/drawing/2014/main" id="{4611F165-3AC5-5FEF-17B7-7576E619F5E0}"/>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10" name="Picture Placeholder 21">
            <a:extLst>
              <a:ext uri="{FF2B5EF4-FFF2-40B4-BE49-F238E27FC236}">
                <a16:creationId xmlns:a16="http://schemas.microsoft.com/office/drawing/2014/main" id="{3832401A-D482-C3C5-D41C-BD0A8873BBFC}"/>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11" name="Picture Placeholder 24">
            <a:extLst>
              <a:ext uri="{FF2B5EF4-FFF2-40B4-BE49-F238E27FC236}">
                <a16:creationId xmlns:a16="http://schemas.microsoft.com/office/drawing/2014/main" id="{2B96F2BF-ABA0-8DB6-06F8-D582AD823516}"/>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pic>
        <p:nvPicPr>
          <p:cNvPr id="16" name="Picture 15" descr="A picture containing text, clipart&#10;&#10;Description automatically generated">
            <a:extLst>
              <a:ext uri="{FF2B5EF4-FFF2-40B4-BE49-F238E27FC236}">
                <a16:creationId xmlns:a16="http://schemas.microsoft.com/office/drawing/2014/main" id="{FB0F39E0-5E90-4A4B-1418-529E1018E1C8}"/>
              </a:ext>
            </a:extLst>
          </p:cNvPr>
          <p:cNvPicPr>
            <a:picLocks noChangeAspect="1"/>
          </p:cNvPicPr>
          <p:nvPr userDrawn="1"/>
        </p:nvPicPr>
        <p:blipFill>
          <a:blip r:embed="rId2"/>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241413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C0B8-CEBE-3CCC-8E1E-F96FBC4F0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C83A0-B9EE-E4AD-7808-F3B090F86F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85C38-1640-0DBD-C425-7996E13E33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13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39EF-1C35-AB10-14FE-8B36E4B74F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B8748A-9889-336B-33C9-0F971F32D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670869-8736-ED14-9D41-DC21CEB961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3FF2B6-5BAC-A548-1A8F-C17BB236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BD479-7D2B-A210-55E9-B692DC08C8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15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1362-436E-50FC-D9EE-8F047AA4BD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821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16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FC941A-396A-FEAD-94F4-D24CE840513B}"/>
              </a:ext>
            </a:extLst>
          </p:cNvPr>
          <p:cNvSpPr/>
          <p:nvPr userDrawn="1"/>
        </p:nvSpPr>
        <p:spPr>
          <a:xfrm>
            <a:off x="0" y="0"/>
            <a:ext cx="12192000" cy="6858000"/>
          </a:xfrm>
          <a:prstGeom prst="rect">
            <a:avLst/>
          </a:prstGeom>
          <a:gradFill flip="none" rotWithShape="1">
            <a:gsLst>
              <a:gs pos="0">
                <a:srgbClr val="D96246"/>
              </a:gs>
              <a:gs pos="28000">
                <a:srgbClr val="9C4DA4"/>
              </a:gs>
              <a:gs pos="67000">
                <a:srgbClr val="6C70D1"/>
              </a:gs>
              <a:gs pos="100000">
                <a:srgbClr val="378BF7"/>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BF24D37-9830-A1D9-AEF9-91E86D6A4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CF0A3-0862-FA1A-C555-97BD3C6A2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 clipart&#10;&#10;Description automatically generated">
            <a:extLst>
              <a:ext uri="{FF2B5EF4-FFF2-40B4-BE49-F238E27FC236}">
                <a16:creationId xmlns:a16="http://schemas.microsoft.com/office/drawing/2014/main" id="{489360A9-6A5D-1583-61E9-DFBE1BFF3B95}"/>
              </a:ext>
            </a:extLst>
          </p:cNvPr>
          <p:cNvPicPr>
            <a:picLocks noChangeAspect="1"/>
          </p:cNvPicPr>
          <p:nvPr userDrawn="1"/>
        </p:nvPicPr>
        <p:blipFill>
          <a:blip r:embed="rId15"/>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118522457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51"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881814-DC94-DA60-9902-3A807065BAD5}"/>
              </a:ext>
            </a:extLst>
          </p:cNvPr>
          <p:cNvSpPr/>
          <p:nvPr userDrawn="1"/>
        </p:nvSpPr>
        <p:spPr>
          <a:xfrm>
            <a:off x="0" y="0"/>
            <a:ext cx="1219197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970B59-C2D6-0FF4-5EAC-372D45CED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0C7D0-A5BD-36E7-72AA-B2007DC09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text, clipart&#10;&#10;Description automatically generated">
            <a:extLst>
              <a:ext uri="{FF2B5EF4-FFF2-40B4-BE49-F238E27FC236}">
                <a16:creationId xmlns:a16="http://schemas.microsoft.com/office/drawing/2014/main" id="{2D2FA800-7E28-E9E6-1A0C-856B39FD8951}"/>
              </a:ext>
            </a:extLst>
          </p:cNvPr>
          <p:cNvPicPr>
            <a:picLocks noChangeAspect="1"/>
          </p:cNvPicPr>
          <p:nvPr userDrawn="1"/>
        </p:nvPicPr>
        <p:blipFill>
          <a:blip r:embed="rId3"/>
          <a:stretch>
            <a:fillRect/>
          </a:stretch>
        </p:blipFill>
        <p:spPr>
          <a:xfrm>
            <a:off x="9724604" y="6327140"/>
            <a:ext cx="2467396" cy="383430"/>
          </a:xfrm>
          <a:prstGeom prst="rect">
            <a:avLst/>
          </a:prstGeom>
        </p:spPr>
      </p:pic>
    </p:spTree>
    <p:extLst>
      <p:ext uri="{BB962C8B-B14F-4D97-AF65-F5344CB8AC3E}">
        <p14:creationId xmlns:p14="http://schemas.microsoft.com/office/powerpoint/2010/main" val="546457171"/>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BA63FE-C2A0-B58D-FED8-2C8EB9BCB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FDC83D-3E75-7EB6-BB32-6D6D108AB9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1572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l" defTabSz="914400" rtl="0" eaLnBrk="1" latinLnBrk="0" hangingPunct="1">
        <a:lnSpc>
          <a:spcPct val="90000"/>
        </a:lnSpc>
        <a:spcBef>
          <a:spcPct val="0"/>
        </a:spcBef>
        <a:buNone/>
        <a:defRPr sz="4400" kern="1200" baseline="0">
          <a:solidFill>
            <a:schemeClr val="bg1"/>
          </a:solidFill>
          <a:latin typeface="Open Sans Ligh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iencegateways.org/"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992492-6187-02CF-2CF4-A6BFD061E058}"/>
              </a:ext>
            </a:extLst>
          </p:cNvPr>
          <p:cNvSpPr>
            <a:spLocks noGrp="1"/>
          </p:cNvSpPr>
          <p:nvPr>
            <p:ph type="ctrTitle"/>
          </p:nvPr>
        </p:nvSpPr>
        <p:spPr>
          <a:xfrm>
            <a:off x="137685" y="3214790"/>
            <a:ext cx="11167262" cy="1718836"/>
          </a:xfrm>
        </p:spPr>
        <p:txBody>
          <a:bodyPr>
            <a:normAutofit/>
          </a:bodyPr>
          <a:lstStyle/>
          <a:p>
            <a:r>
              <a:rPr lang="en-US" sz="3200"/>
              <a:t>Starting with a Firm Foundation: Building a Sustainability Program for the Australian Research Data Commons</a:t>
            </a:r>
          </a:p>
        </p:txBody>
      </p:sp>
      <p:sp>
        <p:nvSpPr>
          <p:cNvPr id="4" name="Subtitle 3">
            <a:extLst>
              <a:ext uri="{FF2B5EF4-FFF2-40B4-BE49-F238E27FC236}">
                <a16:creationId xmlns:a16="http://schemas.microsoft.com/office/drawing/2014/main" id="{2FBFC8BC-F802-CCA6-9A2D-552DF4B6BB8D}"/>
              </a:ext>
            </a:extLst>
          </p:cNvPr>
          <p:cNvSpPr>
            <a:spLocks noGrp="1"/>
          </p:cNvSpPr>
          <p:nvPr>
            <p:ph type="subTitle" idx="1"/>
          </p:nvPr>
        </p:nvSpPr>
        <p:spPr>
          <a:xfrm>
            <a:off x="3531475" y="5591462"/>
            <a:ext cx="6742571" cy="1117058"/>
          </a:xfrm>
        </p:spPr>
        <p:txBody>
          <a:bodyPr>
            <a:normAutofit fontScale="92500" lnSpcReduction="10000"/>
          </a:bodyPr>
          <a:lstStyle/>
          <a:p>
            <a:pPr algn="ctr"/>
            <a:r>
              <a:rPr lang="en-US"/>
              <a:t>Claire Stirm, Kerry Levett, Nancy Maron, </a:t>
            </a:r>
            <a:br>
              <a:rPr lang="en-US"/>
            </a:br>
            <a:r>
              <a:rPr lang="en-US" b="1">
                <a:solidFill>
                  <a:srgbClr val="FFFF00"/>
                </a:solidFill>
              </a:rPr>
              <a:t>Sandra Gesing</a:t>
            </a:r>
            <a:r>
              <a:rPr lang="en-US"/>
              <a:t>, Andrew Treloar, Siobhann McCafferty and Juliana Casavan</a:t>
            </a:r>
            <a:br>
              <a:rPr lang="en-US"/>
            </a:br>
            <a:r>
              <a:rPr lang="en-US" sz="1900"/>
              <a:t>15.06.2023</a:t>
            </a:r>
          </a:p>
          <a:p>
            <a:endParaRPr lang="en-US"/>
          </a:p>
        </p:txBody>
      </p:sp>
      <p:sp>
        <p:nvSpPr>
          <p:cNvPr id="2" name="TextBox 1">
            <a:extLst>
              <a:ext uri="{FF2B5EF4-FFF2-40B4-BE49-F238E27FC236}">
                <a16:creationId xmlns:a16="http://schemas.microsoft.com/office/drawing/2014/main" id="{6B08FCAD-E8D5-7656-3F8D-D7ABC90D1F8B}"/>
              </a:ext>
            </a:extLst>
          </p:cNvPr>
          <p:cNvSpPr txBox="1"/>
          <p:nvPr/>
        </p:nvSpPr>
        <p:spPr>
          <a:xfrm>
            <a:off x="268013" y="5591462"/>
            <a:ext cx="2596929" cy="830997"/>
          </a:xfrm>
          <a:prstGeom prst="rect">
            <a:avLst/>
          </a:prstGeom>
          <a:noFill/>
        </p:spPr>
        <p:txBody>
          <a:bodyPr wrap="none" rtlCol="0">
            <a:spAutoFit/>
          </a:bodyPr>
          <a:lstStyle/>
          <a:p>
            <a:r>
              <a:rPr lang="en-US" sz="2400">
                <a:solidFill>
                  <a:schemeClr val="bg1"/>
                </a:solidFill>
              </a:rPr>
              <a:t>IWSG 2023</a:t>
            </a:r>
          </a:p>
          <a:p>
            <a:r>
              <a:rPr lang="en-US" sz="2400">
                <a:solidFill>
                  <a:schemeClr val="bg1"/>
                </a:solidFill>
              </a:rPr>
              <a:t>Tübingen, Germany</a:t>
            </a:r>
          </a:p>
        </p:txBody>
      </p:sp>
    </p:spTree>
    <p:extLst>
      <p:ext uri="{BB962C8B-B14F-4D97-AF65-F5344CB8AC3E}">
        <p14:creationId xmlns:p14="http://schemas.microsoft.com/office/powerpoint/2010/main" val="211889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 – Improvements</a:t>
            </a:r>
          </a:p>
        </p:txBody>
      </p:sp>
      <p:sp>
        <p:nvSpPr>
          <p:cNvPr id="8" name="Content Placeholder 3">
            <a:extLst>
              <a:ext uri="{FF2B5EF4-FFF2-40B4-BE49-F238E27FC236}">
                <a16:creationId xmlns:a16="http://schemas.microsoft.com/office/drawing/2014/main" id="{2C2E2A95-EBCD-2D4B-6086-5505AA267925}"/>
              </a:ext>
            </a:extLst>
          </p:cNvPr>
          <p:cNvSpPr txBox="1">
            <a:spLocks/>
          </p:cNvSpPr>
          <p:nvPr/>
        </p:nvSpPr>
        <p:spPr>
          <a:xfrm>
            <a:off x="499918" y="5727785"/>
            <a:ext cx="8224982" cy="609515"/>
          </a:xfrm>
          <a:prstGeom prst="rect">
            <a:avLst/>
          </a:prstGeom>
        </p:spPr>
        <p:txBody>
          <a:bodyPr vert="horz" lIns="91440" tIns="45720" rIns="91440" bIns="45720" rtlCol="0">
            <a:noAutofit/>
          </a:bodyPr>
          <a:lstStyle>
            <a:lvl1pPr marL="284163" indent="-273050" algn="l" defTabSz="914400" rtl="0" eaLnBrk="1" latinLnBrk="0" hangingPunct="1">
              <a:lnSpc>
                <a:spcPct val="100000"/>
              </a:lnSpc>
              <a:spcBef>
                <a:spcPts val="1000"/>
              </a:spcBef>
              <a:buClr>
                <a:schemeClr val="tx2"/>
              </a:buClr>
              <a:buSzPct val="110000"/>
              <a:buFont typeface="Arial" panose="020B0604020202020204" pitchFamily="34" charset="0"/>
              <a:buChar char="•"/>
              <a:defRPr sz="2800" kern="1200">
                <a:solidFill>
                  <a:schemeClr val="tx2"/>
                </a:solidFill>
                <a:latin typeface="+mn-lt"/>
                <a:ea typeface="+mn-ea"/>
                <a:cs typeface="+mn-cs"/>
              </a:defRPr>
            </a:lvl1pPr>
            <a:lvl2pPr marL="630238"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400" kern="1200">
                <a:solidFill>
                  <a:schemeClr val="tx2"/>
                </a:solidFill>
                <a:latin typeface="+mn-lt"/>
                <a:ea typeface="+mn-ea"/>
                <a:cs typeface="+mn-cs"/>
              </a:defRPr>
            </a:lvl2pPr>
            <a:lvl3pPr marL="9683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000" kern="1200">
                <a:solidFill>
                  <a:schemeClr val="tx2"/>
                </a:solidFill>
                <a:latin typeface="+mn-lt"/>
                <a:ea typeface="+mn-ea"/>
                <a:cs typeface="+mn-cs"/>
              </a:defRPr>
            </a:lvl3pPr>
            <a:lvl4pPr marL="12604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4pPr>
            <a:lvl5pPr marL="1598613"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en-US" sz="2200" dirty="0" err="1">
                <a:solidFill>
                  <a:schemeClr val="bg1"/>
                </a:solidFill>
              </a:rPr>
              <a:t>Bootcamp</a:t>
            </a:r>
            <a:r>
              <a:rPr lang="en-US" sz="2200" dirty="0">
                <a:solidFill>
                  <a:schemeClr val="bg1"/>
                </a:solidFill>
              </a:rPr>
              <a:t> 1				                      </a:t>
            </a:r>
            <a:r>
              <a:rPr lang="en-US" sz="2200" dirty="0" err="1">
                <a:solidFill>
                  <a:schemeClr val="bg1"/>
                </a:solidFill>
              </a:rPr>
              <a:t>Bootcamp</a:t>
            </a:r>
            <a:r>
              <a:rPr lang="en-US" sz="2200" dirty="0">
                <a:solidFill>
                  <a:schemeClr val="bg1"/>
                </a:solidFill>
              </a:rPr>
              <a:t> 2</a:t>
            </a:r>
          </a:p>
        </p:txBody>
      </p:sp>
      <p:pic>
        <p:nvPicPr>
          <p:cNvPr id="4" name="Picture 3" descr="Screen Shot 2017-10-15 at 1.36.56 PM.png">
            <a:extLst>
              <a:ext uri="{FF2B5EF4-FFF2-40B4-BE49-F238E27FC236}">
                <a16:creationId xmlns:a16="http://schemas.microsoft.com/office/drawing/2014/main" id="{60C64C36-5328-EA0D-FD88-8A7D99190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565" y="1418424"/>
            <a:ext cx="4856235" cy="4309361"/>
          </a:xfrm>
          <a:prstGeom prst="rect">
            <a:avLst/>
          </a:prstGeom>
        </p:spPr>
      </p:pic>
      <p:pic>
        <p:nvPicPr>
          <p:cNvPr id="5" name="Picture 4" descr="Screen Shot 2017-10-15 at 1.37.32 PM.png">
            <a:extLst>
              <a:ext uri="{FF2B5EF4-FFF2-40B4-BE49-F238E27FC236}">
                <a16:creationId xmlns:a16="http://schemas.microsoft.com/office/drawing/2014/main" id="{9F8487D5-DD21-AB7F-742D-0609AF9C4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1" y="1358985"/>
            <a:ext cx="4629624" cy="4368800"/>
          </a:xfrm>
          <a:prstGeom prst="rect">
            <a:avLst/>
          </a:prstGeom>
        </p:spPr>
      </p:pic>
    </p:spTree>
    <p:extLst>
      <p:ext uri="{BB962C8B-B14F-4D97-AF65-F5344CB8AC3E}">
        <p14:creationId xmlns:p14="http://schemas.microsoft.com/office/powerpoint/2010/main" val="41328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 to the First Bootcamps</a:t>
            </a:r>
          </a:p>
        </p:txBody>
      </p:sp>
      <p:sp>
        <p:nvSpPr>
          <p:cNvPr id="5" name="Rectangle 4">
            <a:extLst>
              <a:ext uri="{FF2B5EF4-FFF2-40B4-BE49-F238E27FC236}">
                <a16:creationId xmlns:a16="http://schemas.microsoft.com/office/drawing/2014/main" id="{A494C298-6401-BEB7-7B8A-BA038BF3A042}"/>
              </a:ext>
            </a:extLst>
          </p:cNvPr>
          <p:cNvSpPr/>
          <p:nvPr/>
        </p:nvSpPr>
        <p:spPr>
          <a:xfrm>
            <a:off x="317937" y="1476117"/>
            <a:ext cx="5517062" cy="4431983"/>
          </a:xfrm>
          <a:prstGeom prst="rect">
            <a:avLst/>
          </a:prstGeom>
        </p:spPr>
        <p:txBody>
          <a:bodyPr wrap="square">
            <a:spAutoFit/>
          </a:bodyPr>
          <a:lstStyle/>
          <a:p>
            <a:r>
              <a:rPr lang="en-US" sz="2400" dirty="0">
                <a:solidFill>
                  <a:schemeClr val="bg1"/>
                </a:solidFill>
              </a:rPr>
              <a:t>"The Science Gateways </a:t>
            </a:r>
            <a:r>
              <a:rPr lang="en-US" sz="2400" dirty="0" err="1">
                <a:solidFill>
                  <a:schemeClr val="bg1"/>
                </a:solidFill>
              </a:rPr>
              <a:t>Bootcamp</a:t>
            </a:r>
            <a:r>
              <a:rPr lang="en-US" sz="2400" dirty="0">
                <a:solidFill>
                  <a:schemeClr val="bg1"/>
                </a:solidFill>
              </a:rPr>
              <a:t> is useful to people involved at any stage of their science gateway project, and in any role. Their experts have you consider all aspects of sustainability, from understanding your unique value proposition and audience, through to best practices and standards in software development. They cultivate a lively, active, hands-on environment. A great experience overall.” </a:t>
            </a:r>
          </a:p>
          <a:p>
            <a:r>
              <a:rPr lang="en-US" sz="1400" dirty="0">
                <a:solidFill>
                  <a:srgbClr val="FFFF00"/>
                </a:solidFill>
              </a:rPr>
              <a:t>Steve </a:t>
            </a:r>
            <a:r>
              <a:rPr lang="en-US" sz="1400" dirty="0" err="1">
                <a:solidFill>
                  <a:srgbClr val="FFFF00"/>
                </a:solidFill>
              </a:rPr>
              <a:t>Androulakis</a:t>
            </a:r>
            <a:endParaRPr lang="en-US" sz="1400" dirty="0">
              <a:solidFill>
                <a:srgbClr val="FFFF00"/>
              </a:solidFill>
            </a:endParaRPr>
          </a:p>
          <a:p>
            <a:r>
              <a:rPr lang="en-US" sz="1400" dirty="0">
                <a:solidFill>
                  <a:srgbClr val="FFFF00"/>
                </a:solidFill>
              </a:rPr>
              <a:t>Manager — Community Platforms, </a:t>
            </a:r>
            <a:r>
              <a:rPr lang="en-US" sz="1400" dirty="0" err="1">
                <a:solidFill>
                  <a:srgbClr val="FFFF00"/>
                </a:solidFill>
              </a:rPr>
              <a:t>NeCTAR.org.au</a:t>
            </a:r>
            <a:r>
              <a:rPr lang="en-US" sz="1400" dirty="0">
                <a:solidFill>
                  <a:srgbClr val="FFFF00"/>
                </a:solidFill>
              </a:rPr>
              <a:t>, </a:t>
            </a:r>
            <a:r>
              <a:rPr lang="en-US" sz="1400" dirty="0" err="1">
                <a:solidFill>
                  <a:srgbClr val="FFFF00"/>
                </a:solidFill>
              </a:rPr>
              <a:t>ANDS.org.au</a:t>
            </a:r>
            <a:r>
              <a:rPr lang="en-US" sz="1400" dirty="0">
                <a:solidFill>
                  <a:srgbClr val="FFFF00"/>
                </a:solidFill>
              </a:rPr>
              <a:t>, </a:t>
            </a:r>
            <a:r>
              <a:rPr lang="en-US" sz="1400" dirty="0" err="1">
                <a:solidFill>
                  <a:srgbClr val="FFFF00"/>
                </a:solidFill>
              </a:rPr>
              <a:t>RDS.org.au</a:t>
            </a:r>
            <a:r>
              <a:rPr lang="en-US" sz="1400" dirty="0">
                <a:solidFill>
                  <a:srgbClr val="FFFF00"/>
                </a:solidFill>
              </a:rPr>
              <a:t> (now at Amazon)</a:t>
            </a:r>
          </a:p>
        </p:txBody>
      </p:sp>
      <p:sp>
        <p:nvSpPr>
          <p:cNvPr id="8" name="Rectangle 7">
            <a:extLst>
              <a:ext uri="{FF2B5EF4-FFF2-40B4-BE49-F238E27FC236}">
                <a16:creationId xmlns:a16="http://schemas.microsoft.com/office/drawing/2014/main" id="{8691CDA8-CB69-5678-CEA7-671A3EE7349E}"/>
              </a:ext>
            </a:extLst>
          </p:cNvPr>
          <p:cNvSpPr/>
          <p:nvPr/>
        </p:nvSpPr>
        <p:spPr>
          <a:xfrm>
            <a:off x="6096000" y="1476117"/>
            <a:ext cx="5518801" cy="5016758"/>
          </a:xfrm>
          <a:prstGeom prst="rect">
            <a:avLst/>
          </a:prstGeom>
        </p:spPr>
        <p:txBody>
          <a:bodyPr wrap="square">
            <a:spAutoFit/>
          </a:bodyPr>
          <a:lstStyle/>
          <a:p>
            <a:r>
              <a:rPr lang="en-US" sz="2400" dirty="0">
                <a:solidFill>
                  <a:schemeClr val="bg1"/>
                </a:solidFill>
              </a:rPr>
              <a:t>"The SGCI </a:t>
            </a:r>
            <a:r>
              <a:rPr lang="en-US" sz="2400" dirty="0" err="1">
                <a:solidFill>
                  <a:schemeClr val="bg1"/>
                </a:solidFill>
              </a:rPr>
              <a:t>Bootcamp</a:t>
            </a:r>
            <a:r>
              <a:rPr lang="en-US" sz="2400" dirty="0">
                <a:solidFill>
                  <a:schemeClr val="bg1"/>
                </a:solidFill>
              </a:rPr>
              <a:t> has fundamentally altered, in a constructive way, my view toward developing and implementing the projects on which I work. The work during the week helped me to generate a new approach to the gateway on which I'm working that has much greater potential to be successful, and I intend to apply the ideas and concepts from the </a:t>
            </a:r>
            <a:r>
              <a:rPr lang="en-US" sz="2400" dirty="0" err="1">
                <a:solidFill>
                  <a:schemeClr val="bg1"/>
                </a:solidFill>
              </a:rPr>
              <a:t>Bootcamp</a:t>
            </a:r>
            <a:r>
              <a:rPr lang="en-US" sz="2400" dirty="0">
                <a:solidFill>
                  <a:schemeClr val="bg1"/>
                </a:solidFill>
              </a:rPr>
              <a:t> to all project phases, from idea to implementation.”</a:t>
            </a:r>
          </a:p>
          <a:p>
            <a:r>
              <a:rPr lang="en-US" sz="1400" dirty="0">
                <a:solidFill>
                  <a:schemeClr val="bg1"/>
                </a:solidFill>
              </a:rPr>
              <a:t>Christopher </a:t>
            </a:r>
            <a:r>
              <a:rPr lang="en-US" sz="1400" dirty="0" err="1">
                <a:solidFill>
                  <a:schemeClr val="bg1"/>
                </a:solidFill>
              </a:rPr>
              <a:t>Lenhardt</a:t>
            </a:r>
            <a:endParaRPr lang="en-US" sz="1400" dirty="0">
              <a:solidFill>
                <a:schemeClr val="bg1"/>
              </a:solidFill>
            </a:endParaRPr>
          </a:p>
          <a:p>
            <a:r>
              <a:rPr lang="en-US" sz="1400" dirty="0">
                <a:solidFill>
                  <a:schemeClr val="bg1"/>
                </a:solidFill>
              </a:rPr>
              <a:t>Domain Scientist for Environmental Data Science &amp; Systems, RENCI Data Observatory </a:t>
            </a:r>
          </a:p>
          <a:p>
            <a:r>
              <a:rPr lang="en-US" sz="1400" dirty="0">
                <a:solidFill>
                  <a:schemeClr val="bg1"/>
                </a:solidFill>
              </a:rPr>
              <a:t>Risk Analytics Discovery Environment (RADE) gateway</a:t>
            </a:r>
          </a:p>
        </p:txBody>
      </p:sp>
    </p:spTree>
    <p:extLst>
      <p:ext uri="{BB962C8B-B14F-4D97-AF65-F5344CB8AC3E}">
        <p14:creationId xmlns:p14="http://schemas.microsoft.com/office/powerpoint/2010/main" val="376934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font, diagram&#10;&#10;Description automatically generated">
            <a:extLst>
              <a:ext uri="{FF2B5EF4-FFF2-40B4-BE49-F238E27FC236}">
                <a16:creationId xmlns:a16="http://schemas.microsoft.com/office/drawing/2014/main" id="{F1037D06-B4E2-5327-9F27-DEC97CCE842C}"/>
              </a:ext>
            </a:extLst>
          </p:cNvPr>
          <p:cNvPicPr>
            <a:picLocks noChangeAspect="1"/>
          </p:cNvPicPr>
          <p:nvPr/>
        </p:nvPicPr>
        <p:blipFill>
          <a:blip r:embed="rId2"/>
          <a:stretch>
            <a:fillRect/>
          </a:stretch>
        </p:blipFill>
        <p:spPr>
          <a:xfrm>
            <a:off x="996608" y="346841"/>
            <a:ext cx="9744964" cy="6511159"/>
          </a:xfrm>
          <a:prstGeom prst="rect">
            <a:avLst/>
          </a:prstGeom>
        </p:spPr>
      </p:pic>
      <p:sp>
        <p:nvSpPr>
          <p:cNvPr id="3" name="Content Placeholder 5">
            <a:extLst>
              <a:ext uri="{FF2B5EF4-FFF2-40B4-BE49-F238E27FC236}">
                <a16:creationId xmlns:a16="http://schemas.microsoft.com/office/drawing/2014/main" id="{39415A71-E94B-C1CB-76FA-0E980EFC91A5}"/>
              </a:ext>
            </a:extLst>
          </p:cNvPr>
          <p:cNvSpPr>
            <a:spLocks noGrp="1"/>
          </p:cNvSpPr>
          <p:nvPr>
            <p:ph idx="1"/>
          </p:nvPr>
        </p:nvSpPr>
        <p:spPr>
          <a:xfrm>
            <a:off x="2998076" y="548618"/>
            <a:ext cx="10515600" cy="4351338"/>
          </a:xfrm>
        </p:spPr>
        <p:txBody>
          <a:bodyPr>
            <a:normAutofit/>
          </a:bodyPr>
          <a:lstStyle/>
          <a:p>
            <a:pPr marL="0" indent="0">
              <a:buNone/>
            </a:pPr>
            <a:r>
              <a:rPr lang="en-US" dirty="0">
                <a:solidFill>
                  <a:srgbClr val="FF0000"/>
                </a:solidFill>
              </a:rPr>
              <a:t>Australia’s leading research data infrastructure</a:t>
            </a:r>
            <a:br>
              <a:rPr lang="en-US" dirty="0">
                <a:solidFill>
                  <a:srgbClr val="FF0000"/>
                </a:solidFill>
              </a:rPr>
            </a:br>
            <a:r>
              <a:rPr lang="en-US" dirty="0">
                <a:solidFill>
                  <a:srgbClr val="FF0000"/>
                </a:solidFill>
              </a:rPr>
              <a:t>facility</a:t>
            </a:r>
          </a:p>
          <a:p>
            <a:pPr marL="0" indent="0">
              <a:buNone/>
            </a:pPr>
            <a:endParaRPr lang="en-US"/>
          </a:p>
        </p:txBody>
      </p:sp>
    </p:spTree>
    <p:extLst>
      <p:ext uri="{BB962C8B-B14F-4D97-AF65-F5344CB8AC3E}">
        <p14:creationId xmlns:p14="http://schemas.microsoft.com/office/powerpoint/2010/main" val="318680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font, diagram&#10;&#10;Description automatically generated">
            <a:extLst>
              <a:ext uri="{FF2B5EF4-FFF2-40B4-BE49-F238E27FC236}">
                <a16:creationId xmlns:a16="http://schemas.microsoft.com/office/drawing/2014/main" id="{F1037D06-B4E2-5327-9F27-DEC97CCE842C}"/>
              </a:ext>
            </a:extLst>
          </p:cNvPr>
          <p:cNvPicPr>
            <a:picLocks noChangeAspect="1"/>
          </p:cNvPicPr>
          <p:nvPr/>
        </p:nvPicPr>
        <p:blipFill>
          <a:blip r:embed="rId2"/>
          <a:stretch>
            <a:fillRect/>
          </a:stretch>
        </p:blipFill>
        <p:spPr>
          <a:xfrm>
            <a:off x="996608" y="346841"/>
            <a:ext cx="9744964" cy="6511159"/>
          </a:xfrm>
          <a:prstGeom prst="rect">
            <a:avLst/>
          </a:prstGeom>
        </p:spPr>
      </p:pic>
      <p:sp>
        <p:nvSpPr>
          <p:cNvPr id="3" name="Content Placeholder 5">
            <a:extLst>
              <a:ext uri="{FF2B5EF4-FFF2-40B4-BE49-F238E27FC236}">
                <a16:creationId xmlns:a16="http://schemas.microsoft.com/office/drawing/2014/main" id="{39415A71-E94B-C1CB-76FA-0E980EFC91A5}"/>
              </a:ext>
            </a:extLst>
          </p:cNvPr>
          <p:cNvSpPr>
            <a:spLocks noGrp="1"/>
          </p:cNvSpPr>
          <p:nvPr>
            <p:ph idx="1"/>
          </p:nvPr>
        </p:nvSpPr>
        <p:spPr>
          <a:xfrm>
            <a:off x="2998076" y="548618"/>
            <a:ext cx="10515600" cy="4351338"/>
          </a:xfrm>
        </p:spPr>
        <p:txBody>
          <a:bodyPr>
            <a:normAutofit/>
          </a:bodyPr>
          <a:lstStyle/>
          <a:p>
            <a:pPr marL="0" indent="0">
              <a:buNone/>
            </a:pPr>
            <a:r>
              <a:rPr lang="en-US" dirty="0">
                <a:solidFill>
                  <a:srgbClr val="FF0000"/>
                </a:solidFill>
              </a:rPr>
              <a:t>25 research platforms aka science gateways</a:t>
            </a:r>
          </a:p>
          <a:p>
            <a:endParaRPr lang="en-US"/>
          </a:p>
        </p:txBody>
      </p:sp>
    </p:spTree>
    <p:extLst>
      <p:ext uri="{BB962C8B-B14F-4D97-AF65-F5344CB8AC3E}">
        <p14:creationId xmlns:p14="http://schemas.microsoft.com/office/powerpoint/2010/main" val="3811970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Focus Week Topics</a:t>
            </a:r>
          </a:p>
        </p:txBody>
      </p:sp>
      <p:sp>
        <p:nvSpPr>
          <p:cNvPr id="5" name="Rectangle 4">
            <a:extLst>
              <a:ext uri="{FF2B5EF4-FFF2-40B4-BE49-F238E27FC236}">
                <a16:creationId xmlns:a16="http://schemas.microsoft.com/office/drawing/2014/main" id="{A494C298-6401-BEB7-7B8A-BA038BF3A042}"/>
              </a:ext>
            </a:extLst>
          </p:cNvPr>
          <p:cNvSpPr/>
          <p:nvPr/>
        </p:nvSpPr>
        <p:spPr>
          <a:xfrm>
            <a:off x="838200" y="1690688"/>
            <a:ext cx="11353800" cy="3416320"/>
          </a:xfrm>
          <a:prstGeom prst="rect">
            <a:avLst/>
          </a:prstGeom>
        </p:spPr>
        <p:txBody>
          <a:bodyPr wrap="square">
            <a:spAutoFit/>
          </a:bodyPr>
          <a:lstStyle/>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Napkin Drawing</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Understanding Your Audiences &amp; Key Stakeholders</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Environment-Mapping the Landscape</a:t>
            </a:r>
          </a:p>
          <a:p>
            <a:pPr marL="342900" indent="-342900">
              <a:buFont typeface="Arial" panose="020B0604020202020204" pitchFamily="34" charset="0"/>
              <a:buChar cha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M</a:t>
            </a: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arketing Tactics Tools</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Goal Setting</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Value Proposition</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Budgeting</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Market Development</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User-Centered Design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9013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Focus Week Restructuring</a:t>
            </a:r>
          </a:p>
        </p:txBody>
      </p:sp>
      <p:sp>
        <p:nvSpPr>
          <p:cNvPr id="5" name="Rectangle 4">
            <a:extLst>
              <a:ext uri="{FF2B5EF4-FFF2-40B4-BE49-F238E27FC236}">
                <a16:creationId xmlns:a16="http://schemas.microsoft.com/office/drawing/2014/main" id="{A494C298-6401-BEB7-7B8A-BA038BF3A042}"/>
              </a:ext>
            </a:extLst>
          </p:cNvPr>
          <p:cNvSpPr/>
          <p:nvPr/>
        </p:nvSpPr>
        <p:spPr>
          <a:xfrm>
            <a:off x="838200" y="1690688"/>
            <a:ext cx="11353800" cy="3785652"/>
          </a:xfrm>
          <a:prstGeom prst="rect">
            <a:avLst/>
          </a:prstGeom>
        </p:spPr>
        <p:txBody>
          <a:bodyPr wrap="square">
            <a:spAutoFit/>
          </a:bodyPr>
          <a:lstStyle/>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 session longer than 90 minutes</a:t>
            </a:r>
          </a:p>
          <a:p>
            <a:pPr marL="342900" indent="-342900">
              <a:buFont typeface="Arial" panose="020B0604020202020204" pitchFamily="34" charset="0"/>
              <a:buChar cha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Online over 2 months (eveing in the US, morning in Australia)</a:t>
            </a:r>
            <a:endPar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SGCI instructors would present a core topic, in a virtual session, encouraging interactivity as much as possible.</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Each day’s presentation was then immediately followed by an SGCI ARDC debriefing session, permitting the SGCI instructors to meet with ARDC program leads to review the material covered, and prepare for the work</a:t>
            </a:r>
            <a:b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sessions to come</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 formal “work session” for participants was then led by ARDC staff to provide feedback to project teams and answer questions</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3825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Focus Week Agenda</a:t>
            </a:r>
          </a:p>
        </p:txBody>
      </p:sp>
      <p:pic>
        <p:nvPicPr>
          <p:cNvPr id="4" name="Picture 3" descr="A picture containing text, screenshot, font, document&#10;&#10;Description automatically generated">
            <a:extLst>
              <a:ext uri="{FF2B5EF4-FFF2-40B4-BE49-F238E27FC236}">
                <a16:creationId xmlns:a16="http://schemas.microsoft.com/office/drawing/2014/main" id="{4ACEDB7D-7EEE-C18F-83C2-01D327E923E2}"/>
              </a:ext>
            </a:extLst>
          </p:cNvPr>
          <p:cNvPicPr>
            <a:picLocks noChangeAspect="1"/>
          </p:cNvPicPr>
          <p:nvPr/>
        </p:nvPicPr>
        <p:blipFill>
          <a:blip r:embed="rId2"/>
          <a:stretch>
            <a:fillRect/>
          </a:stretch>
        </p:blipFill>
        <p:spPr>
          <a:xfrm>
            <a:off x="838200" y="1447799"/>
            <a:ext cx="8826062" cy="4891175"/>
          </a:xfrm>
          <a:prstGeom prst="rect">
            <a:avLst/>
          </a:prstGeom>
        </p:spPr>
      </p:pic>
    </p:spTree>
    <p:extLst>
      <p:ext uri="{BB962C8B-B14F-4D97-AF65-F5344CB8AC3E}">
        <p14:creationId xmlns:p14="http://schemas.microsoft.com/office/powerpoint/2010/main" val="149511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Focus Week</a:t>
            </a:r>
          </a:p>
        </p:txBody>
      </p:sp>
      <p:sp>
        <p:nvSpPr>
          <p:cNvPr id="5" name="Rectangle 4">
            <a:extLst>
              <a:ext uri="{FF2B5EF4-FFF2-40B4-BE49-F238E27FC236}">
                <a16:creationId xmlns:a16="http://schemas.microsoft.com/office/drawing/2014/main" id="{A494C298-6401-BEB7-7B8A-BA038BF3A042}"/>
              </a:ext>
            </a:extLst>
          </p:cNvPr>
          <p:cNvSpPr/>
          <p:nvPr/>
        </p:nvSpPr>
        <p:spPr>
          <a:xfrm>
            <a:off x="838200" y="1690688"/>
            <a:ext cx="11353800" cy="1200329"/>
          </a:xfrm>
          <a:prstGeom prst="rect">
            <a:avLst/>
          </a:prstGeom>
        </p:spPr>
        <p:txBody>
          <a:bodyPr wrap="square">
            <a:spAutoFit/>
          </a:bodyPr>
          <a:lstStyle/>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74 attendees</a:t>
            </a:r>
          </a:p>
          <a:p>
            <a:pPr marL="342900" indent="-342900">
              <a:buFont typeface="Arial" panose="020B0604020202020204" pitchFamily="34" charset="0"/>
              <a:buChar cha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16 projects provided </a:t>
            </a:r>
            <a:b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their pitch deck</a:t>
            </a:r>
            <a:endPar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 screenshot, font, line&#10;&#10;Description automatically generated">
            <a:extLst>
              <a:ext uri="{FF2B5EF4-FFF2-40B4-BE49-F238E27FC236}">
                <a16:creationId xmlns:a16="http://schemas.microsoft.com/office/drawing/2014/main" id="{24415361-DBE5-A179-2D65-BF2904DF9FCF}"/>
              </a:ext>
            </a:extLst>
          </p:cNvPr>
          <p:cNvPicPr>
            <a:picLocks noChangeAspect="1"/>
          </p:cNvPicPr>
          <p:nvPr/>
        </p:nvPicPr>
        <p:blipFill>
          <a:blip r:embed="rId2"/>
          <a:stretch>
            <a:fillRect/>
          </a:stretch>
        </p:blipFill>
        <p:spPr>
          <a:xfrm>
            <a:off x="4338315" y="2402236"/>
            <a:ext cx="7777485" cy="4320825"/>
          </a:xfrm>
          <a:prstGeom prst="rect">
            <a:avLst/>
          </a:prstGeom>
        </p:spPr>
      </p:pic>
    </p:spTree>
    <p:extLst>
      <p:ext uri="{BB962C8B-B14F-4D97-AF65-F5344CB8AC3E}">
        <p14:creationId xmlns:p14="http://schemas.microsoft.com/office/powerpoint/2010/main" val="2358252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61" name="Shape 165">
            <a:extLst>
              <a:ext uri="{FF2B5EF4-FFF2-40B4-BE49-F238E27FC236}">
                <a16:creationId xmlns:a16="http://schemas.microsoft.com/office/drawing/2014/main" id="{00000000-0008-0000-0000-0000A5000000}"/>
              </a:ext>
            </a:extLst>
          </p:cNvPr>
          <p:cNvSpPr/>
          <p:nvPr/>
        </p:nvSpPr>
        <p:spPr>
          <a:xfrm>
            <a:off x="4295775" y="19899313"/>
            <a:ext cx="0" cy="120650"/>
          </a:xfrm>
          <a:custGeom>
            <a:avLst/>
            <a:gdLst/>
            <a:ahLst/>
            <a:cxnLst/>
            <a:rect l="0" t="0" r="0" b="0"/>
            <a:pathLst>
              <a:path h="121285">
                <a:moveTo>
                  <a:pt x="0" y="120871"/>
                </a:moveTo>
                <a:lnTo>
                  <a:pt x="0" y="0"/>
                </a:lnTo>
                <a:lnTo>
                  <a:pt x="0" y="120871"/>
                </a:lnTo>
                <a:close/>
              </a:path>
            </a:pathLst>
          </a:custGeom>
          <a:solidFill>
            <a:srgbClr val="E43834"/>
          </a:solidFill>
        </p:spPr>
        <p:txBody>
          <a:bodyPr/>
          <a:lstStyle/>
          <a:p>
            <a:endParaRPr lang="en-US"/>
          </a:p>
        </p:txBody>
      </p:sp>
      <p:sp>
        <p:nvSpPr>
          <p:cNvPr id="62" name="Shape 166">
            <a:extLst>
              <a:ext uri="{FF2B5EF4-FFF2-40B4-BE49-F238E27FC236}">
                <a16:creationId xmlns:a16="http://schemas.microsoft.com/office/drawing/2014/main" id="{00000000-0008-0000-0000-0000A6000000}"/>
              </a:ext>
            </a:extLst>
          </p:cNvPr>
          <p:cNvSpPr/>
          <p:nvPr/>
        </p:nvSpPr>
        <p:spPr>
          <a:xfrm>
            <a:off x="4295775" y="20019963"/>
            <a:ext cx="0" cy="120650"/>
          </a:xfrm>
          <a:custGeom>
            <a:avLst/>
            <a:gdLst/>
            <a:ahLst/>
            <a:cxnLst/>
            <a:rect l="0" t="0" r="0" b="0"/>
            <a:pathLst>
              <a:path h="121285">
                <a:moveTo>
                  <a:pt x="0" y="120872"/>
                </a:moveTo>
                <a:lnTo>
                  <a:pt x="0" y="0"/>
                </a:lnTo>
                <a:lnTo>
                  <a:pt x="0" y="120872"/>
                </a:lnTo>
                <a:close/>
              </a:path>
            </a:pathLst>
          </a:custGeom>
          <a:solidFill>
            <a:srgbClr val="5D34B0"/>
          </a:solidFill>
        </p:spPr>
        <p:txBody>
          <a:bodyPr/>
          <a:lstStyle/>
          <a:p>
            <a:endParaRPr lang="en-US"/>
          </a:p>
        </p:txBody>
      </p:sp>
      <p:sp>
        <p:nvSpPr>
          <p:cNvPr id="63" name="Shape 167">
            <a:extLst>
              <a:ext uri="{FF2B5EF4-FFF2-40B4-BE49-F238E27FC236}">
                <a16:creationId xmlns:a16="http://schemas.microsoft.com/office/drawing/2014/main" id="{00000000-0008-0000-0000-0000A7000000}"/>
              </a:ext>
            </a:extLst>
          </p:cNvPr>
          <p:cNvSpPr/>
          <p:nvPr/>
        </p:nvSpPr>
        <p:spPr>
          <a:xfrm>
            <a:off x="4295775" y="20140613"/>
            <a:ext cx="0" cy="120650"/>
          </a:xfrm>
          <a:custGeom>
            <a:avLst/>
            <a:gdLst/>
            <a:ahLst/>
            <a:cxnLst/>
            <a:rect l="0" t="0" r="0" b="0"/>
            <a:pathLst>
              <a:path h="121285">
                <a:moveTo>
                  <a:pt x="0" y="120872"/>
                </a:moveTo>
                <a:lnTo>
                  <a:pt x="0" y="0"/>
                </a:lnTo>
                <a:lnTo>
                  <a:pt x="0" y="120872"/>
                </a:lnTo>
                <a:close/>
              </a:path>
            </a:pathLst>
          </a:custGeom>
          <a:solidFill>
            <a:srgbClr val="039AE4"/>
          </a:solidFill>
        </p:spPr>
        <p:txBody>
          <a:bodyPr/>
          <a:lstStyle/>
          <a:p>
            <a:endParaRPr lang="en-US"/>
          </a:p>
        </p:txBody>
      </p:sp>
      <p:sp>
        <p:nvSpPr>
          <p:cNvPr id="64" name="Shape 168">
            <a:extLst>
              <a:ext uri="{FF2B5EF4-FFF2-40B4-BE49-F238E27FC236}">
                <a16:creationId xmlns:a16="http://schemas.microsoft.com/office/drawing/2014/main" id="{00000000-0008-0000-0000-0000A8000000}"/>
              </a:ext>
            </a:extLst>
          </p:cNvPr>
          <p:cNvSpPr/>
          <p:nvPr/>
        </p:nvSpPr>
        <p:spPr>
          <a:xfrm>
            <a:off x="4295775" y="20261263"/>
            <a:ext cx="0" cy="120650"/>
          </a:xfrm>
          <a:custGeom>
            <a:avLst/>
            <a:gdLst/>
            <a:ahLst/>
            <a:cxnLst/>
            <a:rect l="0" t="0" r="0" b="0"/>
            <a:pathLst>
              <a:path h="121285">
                <a:moveTo>
                  <a:pt x="0" y="120871"/>
                </a:moveTo>
                <a:lnTo>
                  <a:pt x="0" y="0"/>
                </a:lnTo>
                <a:lnTo>
                  <a:pt x="0" y="120871"/>
                </a:lnTo>
                <a:close/>
              </a:path>
            </a:pathLst>
          </a:custGeom>
          <a:solidFill>
            <a:srgbClr val="42A046"/>
          </a:solidFill>
        </p:spPr>
        <p:txBody>
          <a:bodyPr/>
          <a:lstStyle/>
          <a:p>
            <a:endParaRPr lang="en-US"/>
          </a:p>
        </p:txBody>
      </p:sp>
      <p:sp>
        <p:nvSpPr>
          <p:cNvPr id="65" name="Shape 169">
            <a:extLst>
              <a:ext uri="{FF2B5EF4-FFF2-40B4-BE49-F238E27FC236}">
                <a16:creationId xmlns:a16="http://schemas.microsoft.com/office/drawing/2014/main" id="{00000000-0008-0000-0000-0000A9000000}"/>
              </a:ext>
            </a:extLst>
          </p:cNvPr>
          <p:cNvSpPr/>
          <p:nvPr/>
        </p:nvSpPr>
        <p:spPr>
          <a:xfrm>
            <a:off x="4295775" y="20381913"/>
            <a:ext cx="0" cy="122237"/>
          </a:xfrm>
          <a:custGeom>
            <a:avLst/>
            <a:gdLst/>
            <a:ahLst/>
            <a:cxnLst/>
            <a:rect l="0" t="0" r="0" b="0"/>
            <a:pathLst>
              <a:path h="121285">
                <a:moveTo>
                  <a:pt x="0" y="120872"/>
                </a:moveTo>
                <a:lnTo>
                  <a:pt x="0" y="0"/>
                </a:lnTo>
                <a:lnTo>
                  <a:pt x="0" y="120872"/>
                </a:lnTo>
                <a:close/>
              </a:path>
            </a:pathLst>
          </a:custGeom>
          <a:solidFill>
            <a:srgbClr val="FDD834"/>
          </a:solidFill>
        </p:spPr>
        <p:txBody>
          <a:bodyPr/>
          <a:lstStyle/>
          <a:p>
            <a:endParaRPr lang="en-US"/>
          </a:p>
        </p:txBody>
      </p:sp>
      <p:sp>
        <p:nvSpPr>
          <p:cNvPr id="66" name="Shape 170">
            <a:extLst>
              <a:ext uri="{FF2B5EF4-FFF2-40B4-BE49-F238E27FC236}">
                <a16:creationId xmlns:a16="http://schemas.microsoft.com/office/drawing/2014/main" id="{00000000-0008-0000-0000-0000AA000000}"/>
              </a:ext>
            </a:extLst>
          </p:cNvPr>
          <p:cNvSpPr/>
          <p:nvPr/>
        </p:nvSpPr>
        <p:spPr>
          <a:xfrm>
            <a:off x="4295775" y="20502563"/>
            <a:ext cx="0" cy="122237"/>
          </a:xfrm>
          <a:custGeom>
            <a:avLst/>
            <a:gdLst/>
            <a:ahLst/>
            <a:cxnLst/>
            <a:rect l="0" t="0" r="0" b="0"/>
            <a:pathLst>
              <a:path h="121285">
                <a:moveTo>
                  <a:pt x="0" y="120872"/>
                </a:moveTo>
                <a:lnTo>
                  <a:pt x="0" y="0"/>
                </a:lnTo>
                <a:lnTo>
                  <a:pt x="0" y="120872"/>
                </a:lnTo>
                <a:close/>
              </a:path>
            </a:pathLst>
          </a:custGeom>
          <a:solidFill>
            <a:srgbClr val="F4501D"/>
          </a:solidFill>
        </p:spPr>
        <p:txBody>
          <a:bodyPr/>
          <a:lstStyle/>
          <a:p>
            <a:endParaRPr lang="en-US"/>
          </a:p>
        </p:txBody>
      </p:sp>
      <p:sp>
        <p:nvSpPr>
          <p:cNvPr id="67" name="Shape 171">
            <a:extLst>
              <a:ext uri="{FF2B5EF4-FFF2-40B4-BE49-F238E27FC236}">
                <a16:creationId xmlns:a16="http://schemas.microsoft.com/office/drawing/2014/main" id="{00000000-0008-0000-0000-0000AB000000}"/>
              </a:ext>
            </a:extLst>
          </p:cNvPr>
          <p:cNvSpPr/>
          <p:nvPr/>
        </p:nvSpPr>
        <p:spPr>
          <a:xfrm>
            <a:off x="4295775" y="20623213"/>
            <a:ext cx="0" cy="122237"/>
          </a:xfrm>
          <a:custGeom>
            <a:avLst/>
            <a:gdLst/>
            <a:ahLst/>
            <a:cxnLst/>
            <a:rect l="0" t="0" r="0" b="0"/>
            <a:pathLst>
              <a:path h="121285">
                <a:moveTo>
                  <a:pt x="0" y="120871"/>
                </a:moveTo>
                <a:lnTo>
                  <a:pt x="0" y="0"/>
                </a:lnTo>
                <a:lnTo>
                  <a:pt x="0" y="120871"/>
                </a:lnTo>
                <a:close/>
              </a:path>
            </a:pathLst>
          </a:custGeom>
          <a:solidFill>
            <a:srgbClr val="536E79"/>
          </a:solidFill>
        </p:spPr>
        <p:txBody>
          <a:bodyPr/>
          <a:lstStyle/>
          <a:p>
            <a:endParaRPr lang="en-US"/>
          </a:p>
        </p:txBody>
      </p:sp>
      <p:sp>
        <p:nvSpPr>
          <p:cNvPr id="68" name="Shape 172">
            <a:extLst>
              <a:ext uri="{FF2B5EF4-FFF2-40B4-BE49-F238E27FC236}">
                <a16:creationId xmlns:a16="http://schemas.microsoft.com/office/drawing/2014/main" id="{00000000-0008-0000-0000-0000AC000000}"/>
              </a:ext>
            </a:extLst>
          </p:cNvPr>
          <p:cNvSpPr/>
          <p:nvPr/>
        </p:nvSpPr>
        <p:spPr>
          <a:xfrm>
            <a:off x="4295775" y="20745450"/>
            <a:ext cx="0" cy="120650"/>
          </a:xfrm>
          <a:custGeom>
            <a:avLst/>
            <a:gdLst/>
            <a:ahLst/>
            <a:cxnLst/>
            <a:rect l="0" t="0" r="0" b="0"/>
            <a:pathLst>
              <a:path h="121285">
                <a:moveTo>
                  <a:pt x="0" y="120872"/>
                </a:moveTo>
                <a:lnTo>
                  <a:pt x="0" y="0"/>
                </a:lnTo>
                <a:lnTo>
                  <a:pt x="0" y="120872"/>
                </a:lnTo>
                <a:close/>
              </a:path>
            </a:pathLst>
          </a:custGeom>
          <a:solidFill>
            <a:srgbClr val="D81B60"/>
          </a:solidFill>
        </p:spPr>
        <p:txBody>
          <a:bodyPr/>
          <a:lstStyle/>
          <a:p>
            <a:endParaRPr lang="en-US"/>
          </a:p>
        </p:txBody>
      </p:sp>
      <p:sp>
        <p:nvSpPr>
          <p:cNvPr id="69" name="Shape 173">
            <a:extLst>
              <a:ext uri="{FF2B5EF4-FFF2-40B4-BE49-F238E27FC236}">
                <a16:creationId xmlns:a16="http://schemas.microsoft.com/office/drawing/2014/main" id="{00000000-0008-0000-0000-0000AD000000}"/>
              </a:ext>
            </a:extLst>
          </p:cNvPr>
          <p:cNvSpPr/>
          <p:nvPr/>
        </p:nvSpPr>
        <p:spPr>
          <a:xfrm>
            <a:off x="4295775" y="20866100"/>
            <a:ext cx="0" cy="120650"/>
          </a:xfrm>
          <a:custGeom>
            <a:avLst/>
            <a:gdLst/>
            <a:ahLst/>
            <a:cxnLst/>
            <a:rect l="0" t="0" r="0" b="0"/>
            <a:pathLst>
              <a:path h="121285">
                <a:moveTo>
                  <a:pt x="0" y="120872"/>
                </a:moveTo>
                <a:lnTo>
                  <a:pt x="0" y="0"/>
                </a:lnTo>
                <a:lnTo>
                  <a:pt x="0" y="120872"/>
                </a:lnTo>
                <a:close/>
              </a:path>
            </a:pathLst>
          </a:custGeom>
          <a:solidFill>
            <a:srgbClr val="E43834"/>
          </a:solidFill>
        </p:spPr>
        <p:txBody>
          <a:bodyPr/>
          <a:lstStyle/>
          <a:p>
            <a:endParaRPr lang="en-US"/>
          </a:p>
        </p:txBody>
      </p:sp>
      <p:sp>
        <p:nvSpPr>
          <p:cNvPr id="70" name="Shape 174">
            <a:extLst>
              <a:ext uri="{FF2B5EF4-FFF2-40B4-BE49-F238E27FC236}">
                <a16:creationId xmlns:a16="http://schemas.microsoft.com/office/drawing/2014/main" id="{00000000-0008-0000-0000-0000AE000000}"/>
              </a:ext>
            </a:extLst>
          </p:cNvPr>
          <p:cNvSpPr/>
          <p:nvPr/>
        </p:nvSpPr>
        <p:spPr>
          <a:xfrm>
            <a:off x="4295775" y="20986750"/>
            <a:ext cx="0" cy="120650"/>
          </a:xfrm>
          <a:custGeom>
            <a:avLst/>
            <a:gdLst/>
            <a:ahLst/>
            <a:cxnLst/>
            <a:rect l="0" t="0" r="0" b="0"/>
            <a:pathLst>
              <a:path h="121285">
                <a:moveTo>
                  <a:pt x="0" y="120871"/>
                </a:moveTo>
                <a:lnTo>
                  <a:pt x="0" y="0"/>
                </a:lnTo>
                <a:lnTo>
                  <a:pt x="0" y="120871"/>
                </a:lnTo>
                <a:close/>
              </a:path>
            </a:pathLst>
          </a:custGeom>
          <a:solidFill>
            <a:srgbClr val="5D34B0"/>
          </a:solidFill>
        </p:spPr>
        <p:txBody>
          <a:bodyPr/>
          <a:lstStyle/>
          <a:p>
            <a:endParaRPr lang="en-US"/>
          </a:p>
        </p:txBody>
      </p:sp>
      <p:sp>
        <p:nvSpPr>
          <p:cNvPr id="71" name="Shape 175">
            <a:extLst>
              <a:ext uri="{FF2B5EF4-FFF2-40B4-BE49-F238E27FC236}">
                <a16:creationId xmlns:a16="http://schemas.microsoft.com/office/drawing/2014/main" id="{00000000-0008-0000-0000-0000AF000000}"/>
              </a:ext>
            </a:extLst>
          </p:cNvPr>
          <p:cNvSpPr/>
          <p:nvPr/>
        </p:nvSpPr>
        <p:spPr>
          <a:xfrm>
            <a:off x="4252913" y="19496088"/>
            <a:ext cx="42862" cy="0"/>
          </a:xfrm>
          <a:custGeom>
            <a:avLst/>
            <a:gdLst/>
            <a:ahLst/>
            <a:cxnLst/>
            <a:rect l="0" t="0" r="0" b="0"/>
            <a:pathLst>
              <a:path w="43180">
                <a:moveTo>
                  <a:pt x="42862" y="0"/>
                </a:moveTo>
                <a:lnTo>
                  <a:pt x="0" y="0"/>
                </a:lnTo>
              </a:path>
            </a:pathLst>
          </a:custGeom>
          <a:ln w="7143">
            <a:solidFill>
              <a:srgbClr val="D0D1D4"/>
            </a:solidFill>
          </a:ln>
        </p:spPr>
        <p:txBody>
          <a:bodyPr/>
          <a:lstStyle/>
          <a:p>
            <a:endParaRPr lang="en-US"/>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pic>
        <p:nvPicPr>
          <p:cNvPr id="99" name="Picture 98" descr="A picture containing text, screenshot, font, line&#10;&#10;Description automatically generated">
            <a:extLst>
              <a:ext uri="{FF2B5EF4-FFF2-40B4-BE49-F238E27FC236}">
                <a16:creationId xmlns:a16="http://schemas.microsoft.com/office/drawing/2014/main" id="{566C10C7-A6CF-065B-FACC-9923EFED2E00}"/>
              </a:ext>
            </a:extLst>
          </p:cNvPr>
          <p:cNvPicPr>
            <a:picLocks noChangeAspect="1"/>
          </p:cNvPicPr>
          <p:nvPr/>
        </p:nvPicPr>
        <p:blipFill>
          <a:blip r:embed="rId2"/>
          <a:stretch>
            <a:fillRect/>
          </a:stretch>
        </p:blipFill>
        <p:spPr>
          <a:xfrm>
            <a:off x="6152370" y="3190082"/>
            <a:ext cx="5588000" cy="3302000"/>
          </a:xfrm>
          <a:prstGeom prst="rect">
            <a:avLst/>
          </a:prstGeom>
        </p:spPr>
      </p:pic>
      <p:pic>
        <p:nvPicPr>
          <p:cNvPr id="101" name="Picture 100" descr="A picture containing text, screenshot, line, font&#10;&#10;Description automatically generated">
            <a:extLst>
              <a:ext uri="{FF2B5EF4-FFF2-40B4-BE49-F238E27FC236}">
                <a16:creationId xmlns:a16="http://schemas.microsoft.com/office/drawing/2014/main" id="{5FEAD875-B5D7-1D77-F432-37AECDC5ADB8}"/>
              </a:ext>
            </a:extLst>
          </p:cNvPr>
          <p:cNvPicPr>
            <a:picLocks noChangeAspect="1"/>
          </p:cNvPicPr>
          <p:nvPr/>
        </p:nvPicPr>
        <p:blipFill>
          <a:blip r:embed="rId3"/>
          <a:stretch>
            <a:fillRect/>
          </a:stretch>
        </p:blipFill>
        <p:spPr>
          <a:xfrm>
            <a:off x="6165850" y="677863"/>
            <a:ext cx="5448300" cy="2247900"/>
          </a:xfrm>
          <a:prstGeom prst="rect">
            <a:avLst/>
          </a:prstGeom>
        </p:spPr>
      </p:pic>
      <p:pic>
        <p:nvPicPr>
          <p:cNvPr id="103" name="Picture 102" descr="A picture containing text, screenshot, line, font&#10;&#10;Description automatically generated">
            <a:extLst>
              <a:ext uri="{FF2B5EF4-FFF2-40B4-BE49-F238E27FC236}">
                <a16:creationId xmlns:a16="http://schemas.microsoft.com/office/drawing/2014/main" id="{D5BFF1A9-0738-25EC-4906-C4DF4158A0FA}"/>
              </a:ext>
            </a:extLst>
          </p:cNvPr>
          <p:cNvPicPr>
            <a:picLocks noChangeAspect="1"/>
          </p:cNvPicPr>
          <p:nvPr/>
        </p:nvPicPr>
        <p:blipFill>
          <a:blip r:embed="rId4"/>
          <a:stretch>
            <a:fillRect/>
          </a:stretch>
        </p:blipFill>
        <p:spPr>
          <a:xfrm>
            <a:off x="405620" y="1539082"/>
            <a:ext cx="5486400" cy="2235200"/>
          </a:xfrm>
          <a:prstGeom prst="rect">
            <a:avLst/>
          </a:prstGeom>
        </p:spPr>
      </p:pic>
      <p:pic>
        <p:nvPicPr>
          <p:cNvPr id="109" name="Picture 108" descr="A picture containing text, screenshot, font, line&#10;&#10;Description automatically generated">
            <a:extLst>
              <a:ext uri="{FF2B5EF4-FFF2-40B4-BE49-F238E27FC236}">
                <a16:creationId xmlns:a16="http://schemas.microsoft.com/office/drawing/2014/main" id="{C9D00116-C84B-163C-E8BE-26BE602BB7DD}"/>
              </a:ext>
            </a:extLst>
          </p:cNvPr>
          <p:cNvPicPr>
            <a:picLocks noChangeAspect="1"/>
          </p:cNvPicPr>
          <p:nvPr/>
        </p:nvPicPr>
        <p:blipFill>
          <a:blip r:embed="rId5"/>
          <a:stretch>
            <a:fillRect/>
          </a:stretch>
        </p:blipFill>
        <p:spPr>
          <a:xfrm>
            <a:off x="510395" y="3767138"/>
            <a:ext cx="5511800" cy="2768600"/>
          </a:xfrm>
          <a:prstGeom prst="rect">
            <a:avLst/>
          </a:prstGeom>
        </p:spPr>
      </p:pic>
    </p:spTree>
    <p:extLst>
      <p:ext uri="{BB962C8B-B14F-4D97-AF65-F5344CB8AC3E}">
        <p14:creationId xmlns:p14="http://schemas.microsoft.com/office/powerpoint/2010/main" val="62576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83" name="TextBox 82">
            <a:extLst>
              <a:ext uri="{FF2B5EF4-FFF2-40B4-BE49-F238E27FC236}">
                <a16:creationId xmlns:a16="http://schemas.microsoft.com/office/drawing/2014/main" id="{E0EAD6C3-47EC-49A5-429C-00DFEE69A951}"/>
              </a:ext>
            </a:extLst>
          </p:cNvPr>
          <p:cNvSpPr txBox="1"/>
          <p:nvPr/>
        </p:nvSpPr>
        <p:spPr>
          <a:xfrm>
            <a:off x="662950" y="1504215"/>
            <a:ext cx="4618572" cy="1200329"/>
          </a:xfrm>
          <a:prstGeom prst="rect">
            <a:avLst/>
          </a:prstGeom>
          <a:noFill/>
        </p:spPr>
        <p:txBody>
          <a:bodyPr wrap="none" rtlCol="0">
            <a:spAutoFit/>
          </a:bodyPr>
          <a:lstStyle/>
          <a:p>
            <a:r>
              <a:rPr lang="en-US" sz="2400" i="1">
                <a:solidFill>
                  <a:schemeClr val="bg1"/>
                </a:solidFill>
                <a:effectLst/>
                <a:latin typeface="Helvetica" pitchFamily="2" charset="0"/>
              </a:rPr>
              <a:t>How important do you think the </a:t>
            </a:r>
          </a:p>
          <a:p>
            <a:r>
              <a:rPr lang="en-US" sz="2400" i="1">
                <a:solidFill>
                  <a:schemeClr val="bg1"/>
                </a:solidFill>
                <a:effectLst/>
                <a:latin typeface="Helvetica" pitchFamily="2" charset="0"/>
              </a:rPr>
              <a:t>following components are to the </a:t>
            </a:r>
          </a:p>
          <a:p>
            <a:r>
              <a:rPr lang="en-US" sz="2400" i="1">
                <a:solidFill>
                  <a:schemeClr val="bg1"/>
                </a:solidFill>
                <a:effectLst/>
                <a:latin typeface="Helvetica" pitchFamily="2" charset="0"/>
              </a:rPr>
              <a:t>success of your</a:t>
            </a:r>
            <a:r>
              <a:rPr lang="en-US" sz="2400">
                <a:solidFill>
                  <a:schemeClr val="bg1"/>
                </a:solidFill>
                <a:latin typeface="Helvetica" pitchFamily="2" charset="0"/>
              </a:rPr>
              <a:t> </a:t>
            </a:r>
            <a:r>
              <a:rPr lang="en-US" sz="2400" i="1">
                <a:solidFill>
                  <a:schemeClr val="bg1"/>
                </a:solidFill>
                <a:effectLst/>
                <a:latin typeface="Helvetica" pitchFamily="2" charset="0"/>
              </a:rPr>
              <a:t>project?</a:t>
            </a:r>
            <a:endParaRPr lang="en-US" sz="2400">
              <a:solidFill>
                <a:schemeClr val="bg1"/>
              </a:solidFill>
              <a:effectLst/>
              <a:latin typeface="Helvetica" pitchFamily="2" charset="0"/>
            </a:endParaRPr>
          </a:p>
        </p:txBody>
      </p:sp>
      <p:pic>
        <p:nvPicPr>
          <p:cNvPr id="93" name="Picture 92" descr="A picture containing colorfulness, screenshot, line, rectangle&#10;&#10;Description automatically generated">
            <a:extLst>
              <a:ext uri="{FF2B5EF4-FFF2-40B4-BE49-F238E27FC236}">
                <a16:creationId xmlns:a16="http://schemas.microsoft.com/office/drawing/2014/main" id="{DAE44629-B887-E446-6234-0ECB0F86E5BE}"/>
              </a:ext>
            </a:extLst>
          </p:cNvPr>
          <p:cNvPicPr>
            <a:picLocks noChangeAspect="1"/>
          </p:cNvPicPr>
          <p:nvPr/>
        </p:nvPicPr>
        <p:blipFill>
          <a:blip r:embed="rId2"/>
          <a:stretch>
            <a:fillRect/>
          </a:stretch>
        </p:blipFill>
        <p:spPr>
          <a:xfrm>
            <a:off x="5622610" y="251098"/>
            <a:ext cx="5366968" cy="3767642"/>
          </a:xfrm>
          <a:prstGeom prst="rect">
            <a:avLst/>
          </a:prstGeom>
        </p:spPr>
      </p:pic>
      <p:pic>
        <p:nvPicPr>
          <p:cNvPr id="95" name="Picture 94" descr="A picture containing text, screenshot, font, design&#10;&#10;Description automatically generated">
            <a:extLst>
              <a:ext uri="{FF2B5EF4-FFF2-40B4-BE49-F238E27FC236}">
                <a16:creationId xmlns:a16="http://schemas.microsoft.com/office/drawing/2014/main" id="{732C484F-4411-9F38-6421-E3BDD799ACDF}"/>
              </a:ext>
            </a:extLst>
          </p:cNvPr>
          <p:cNvPicPr>
            <a:picLocks noChangeAspect="1"/>
          </p:cNvPicPr>
          <p:nvPr/>
        </p:nvPicPr>
        <p:blipFill>
          <a:blip r:embed="rId3"/>
          <a:stretch>
            <a:fillRect/>
          </a:stretch>
        </p:blipFill>
        <p:spPr>
          <a:xfrm>
            <a:off x="352877" y="3152776"/>
            <a:ext cx="5136134" cy="3373437"/>
          </a:xfrm>
          <a:prstGeom prst="rect">
            <a:avLst/>
          </a:prstGeom>
        </p:spPr>
      </p:pic>
      <p:pic>
        <p:nvPicPr>
          <p:cNvPr id="97" name="Picture 96" descr="A picture containing screenshot, text, diagram, line&#10;&#10;Description automatically generated">
            <a:extLst>
              <a:ext uri="{FF2B5EF4-FFF2-40B4-BE49-F238E27FC236}">
                <a16:creationId xmlns:a16="http://schemas.microsoft.com/office/drawing/2014/main" id="{6934A264-851E-D422-E186-A67C5376F7C7}"/>
              </a:ext>
            </a:extLst>
          </p:cNvPr>
          <p:cNvPicPr>
            <a:picLocks noChangeAspect="1"/>
          </p:cNvPicPr>
          <p:nvPr/>
        </p:nvPicPr>
        <p:blipFill>
          <a:blip r:embed="rId4"/>
          <a:stretch>
            <a:fillRect/>
          </a:stretch>
        </p:blipFill>
        <p:spPr>
          <a:xfrm>
            <a:off x="9149188" y="3306230"/>
            <a:ext cx="3007209" cy="3219983"/>
          </a:xfrm>
          <a:prstGeom prst="rect">
            <a:avLst/>
          </a:prstGeom>
        </p:spPr>
      </p:pic>
    </p:spTree>
    <p:extLst>
      <p:ext uri="{BB962C8B-B14F-4D97-AF65-F5344CB8AC3E}">
        <p14:creationId xmlns:p14="http://schemas.microsoft.com/office/powerpoint/2010/main" val="51806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B30752B-6B36-6D45-8BBA-21F77BFBA431}"/>
              </a:ext>
            </a:extLst>
          </p:cNvPr>
          <p:cNvSpPr>
            <a:spLocks noGrp="1"/>
          </p:cNvSpPr>
          <p:nvPr>
            <p:ph type="title"/>
          </p:nvPr>
        </p:nvSpPr>
        <p:spPr>
          <a:xfrm>
            <a:off x="551017" y="1151424"/>
            <a:ext cx="3810001" cy="2025649"/>
          </a:xfrm>
        </p:spPr>
        <p:txBody>
          <a:bodyPr vert="horz" lIns="91440" tIns="45720" rIns="91440" bIns="45720" rtlCol="0" anchor="b" anchorCtr="0">
            <a:normAutofit fontScale="90000"/>
          </a:bodyPr>
          <a:lstStyle/>
          <a:p>
            <a:r>
              <a:rPr lang="en-US" sz="4400" kern="1200">
                <a:latin typeface="+mj-lt"/>
                <a:ea typeface="+mj-ea"/>
                <a:cs typeface="+mj-cs"/>
              </a:rPr>
              <a:t>Sustainability</a:t>
            </a:r>
            <a:br>
              <a:rPr lang="en-US" sz="4400" kern="1200">
                <a:latin typeface="+mj-lt"/>
                <a:ea typeface="+mj-ea"/>
                <a:cs typeface="+mj-cs"/>
              </a:rPr>
            </a:br>
            <a:r>
              <a:rPr lang="en-US" sz="4400" kern="1200">
                <a:latin typeface="+mj-lt"/>
                <a:ea typeface="+mj-ea"/>
                <a:cs typeface="+mj-cs"/>
              </a:rPr>
              <a:t>for </a:t>
            </a:r>
            <a:br>
              <a:rPr lang="en-US" sz="4400" kern="1200">
                <a:latin typeface="+mj-lt"/>
                <a:ea typeface="+mj-ea"/>
                <a:cs typeface="+mj-cs"/>
              </a:rPr>
            </a:br>
            <a:r>
              <a:rPr lang="en-US" sz="4400" kern="1200">
                <a:latin typeface="+mj-lt"/>
                <a:ea typeface="+mj-ea"/>
                <a:cs typeface="+mj-cs"/>
              </a:rPr>
              <a:t>Science</a:t>
            </a:r>
            <a:br>
              <a:rPr lang="en-US" sz="4400" kern="1200">
                <a:latin typeface="+mj-lt"/>
                <a:ea typeface="+mj-ea"/>
                <a:cs typeface="+mj-cs"/>
              </a:rPr>
            </a:br>
            <a:r>
              <a:rPr lang="en-US" sz="4400" kern="1200">
                <a:latin typeface="+mj-lt"/>
                <a:ea typeface="+mj-ea"/>
                <a:cs typeface="+mj-cs"/>
              </a:rPr>
              <a:t>Gateways</a:t>
            </a:r>
          </a:p>
        </p:txBody>
      </p:sp>
      <p:sp>
        <p:nvSpPr>
          <p:cNvPr id="13" name="Content Placeholder 2">
            <a:extLst>
              <a:ext uri="{FF2B5EF4-FFF2-40B4-BE49-F238E27FC236}">
                <a16:creationId xmlns:a16="http://schemas.microsoft.com/office/drawing/2014/main" id="{0117248B-6207-0641-94DE-43DB4CD8E3B3}"/>
              </a:ext>
            </a:extLst>
          </p:cNvPr>
          <p:cNvSpPr txBox="1">
            <a:spLocks/>
          </p:cNvSpPr>
          <p:nvPr/>
        </p:nvSpPr>
        <p:spPr>
          <a:xfrm>
            <a:off x="457201" y="1371599"/>
            <a:ext cx="3997634" cy="46277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11113" algn="ctr"/>
            <a:endParaRPr lang="en-US" b="1" dirty="0">
              <a:solidFill>
                <a:schemeClr val="bg1"/>
              </a:solidFill>
            </a:endParaRPr>
          </a:p>
          <a:p>
            <a:pPr marL="11113" algn="ctr"/>
            <a:endParaRPr lang="en-US" b="1" dirty="0">
              <a:solidFill>
                <a:schemeClr val="bg1"/>
              </a:solidFill>
            </a:endParaRPr>
          </a:p>
          <a:p>
            <a:pPr marL="11113" algn="ctr"/>
            <a:endParaRPr lang="en-US" dirty="0">
              <a:solidFill>
                <a:schemeClr val="bg1"/>
              </a:solidFill>
            </a:endParaRPr>
          </a:p>
          <a:p>
            <a:pPr marL="11113" algn="ctr"/>
            <a:endParaRPr lang="en-US" sz="2400" dirty="0">
              <a:solidFill>
                <a:schemeClr val="bg1"/>
              </a:solidFill>
            </a:endParaRPr>
          </a:p>
          <a:p>
            <a:pPr marL="11113" algn="ctr"/>
            <a:endParaRPr lang="en-US" sz="2400" dirty="0">
              <a:solidFill>
                <a:schemeClr val="bg1"/>
              </a:solidFill>
            </a:endParaRPr>
          </a:p>
          <a:p>
            <a:pPr marL="11113" algn="ctr"/>
            <a:endParaRPr lang="en-US" sz="2400" dirty="0">
              <a:solidFill>
                <a:schemeClr val="bg1"/>
              </a:solidFill>
            </a:endParaRPr>
          </a:p>
        </p:txBody>
      </p:sp>
      <p:sp>
        <p:nvSpPr>
          <p:cNvPr id="10" name="Rectangle 9">
            <a:extLst>
              <a:ext uri="{FF2B5EF4-FFF2-40B4-BE49-F238E27FC236}">
                <a16:creationId xmlns:a16="http://schemas.microsoft.com/office/drawing/2014/main" id="{1ED69962-E7FB-C144-90AB-44FA95BD5A1A}"/>
              </a:ext>
            </a:extLst>
          </p:cNvPr>
          <p:cNvSpPr/>
          <p:nvPr/>
        </p:nvSpPr>
        <p:spPr>
          <a:xfrm>
            <a:off x="6096000" y="2244309"/>
            <a:ext cx="3445565" cy="2314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descr="sgci-areas-withoutText.png">
            <a:extLst>
              <a:ext uri="{FF2B5EF4-FFF2-40B4-BE49-F238E27FC236}">
                <a16:creationId xmlns:a16="http://schemas.microsoft.com/office/drawing/2014/main" id="{AE28E092-EDEE-0F49-B3CC-9E863C922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1028" y="1121588"/>
            <a:ext cx="4765107" cy="475730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0DEFB77-4D21-DB45-8E87-E55F11E899F2}"/>
              </a:ext>
            </a:extLst>
          </p:cNvPr>
          <p:cNvPicPr>
            <a:picLocks noChangeAspect="1"/>
          </p:cNvPicPr>
          <p:nvPr/>
        </p:nvPicPr>
        <p:blipFill>
          <a:blip r:embed="rId3"/>
          <a:stretch>
            <a:fillRect/>
          </a:stretch>
        </p:blipFill>
        <p:spPr>
          <a:xfrm>
            <a:off x="143230" y="6323748"/>
            <a:ext cx="1666926" cy="291712"/>
          </a:xfrm>
          <a:prstGeom prst="rect">
            <a:avLst/>
          </a:prstGeom>
        </p:spPr>
      </p:pic>
      <p:sp>
        <p:nvSpPr>
          <p:cNvPr id="2" name="Rectangle 1">
            <a:extLst>
              <a:ext uri="{FF2B5EF4-FFF2-40B4-BE49-F238E27FC236}">
                <a16:creationId xmlns:a16="http://schemas.microsoft.com/office/drawing/2014/main" id="{5ED153E9-2655-0A4E-B766-4DF482CD693B}"/>
              </a:ext>
            </a:extLst>
          </p:cNvPr>
          <p:cNvSpPr/>
          <p:nvPr/>
        </p:nvSpPr>
        <p:spPr>
          <a:xfrm>
            <a:off x="4807581" y="505093"/>
            <a:ext cx="2232984" cy="646331"/>
          </a:xfrm>
          <a:prstGeom prst="rect">
            <a:avLst/>
          </a:prstGeom>
        </p:spPr>
        <p:txBody>
          <a:bodyPr wrap="none">
            <a:spAutoFit/>
          </a:bodyPr>
          <a:lstStyle/>
          <a:p>
            <a:pPr lvl="0" algn="ctr">
              <a:lnSpc>
                <a:spcPct val="100000"/>
              </a:lnSpc>
            </a:pPr>
            <a:r>
              <a:rPr lang="en-US">
                <a:solidFill>
                  <a:schemeClr val="bg1"/>
                </a:solidFill>
              </a:rPr>
              <a:t>Longer term </a:t>
            </a:r>
            <a:br>
              <a:rPr lang="en-US">
                <a:solidFill>
                  <a:schemeClr val="bg1"/>
                </a:solidFill>
              </a:rPr>
            </a:br>
            <a:r>
              <a:rPr lang="en-US">
                <a:solidFill>
                  <a:schemeClr val="bg1"/>
                </a:solidFill>
              </a:rPr>
              <a:t>support engagements</a:t>
            </a:r>
          </a:p>
        </p:txBody>
      </p:sp>
      <p:sp>
        <p:nvSpPr>
          <p:cNvPr id="3" name="Rectangle 2">
            <a:extLst>
              <a:ext uri="{FF2B5EF4-FFF2-40B4-BE49-F238E27FC236}">
                <a16:creationId xmlns:a16="http://schemas.microsoft.com/office/drawing/2014/main" id="{BD6238AB-8F2B-6543-948F-C002EB5C94B5}"/>
              </a:ext>
            </a:extLst>
          </p:cNvPr>
          <p:cNvSpPr/>
          <p:nvPr/>
        </p:nvSpPr>
        <p:spPr>
          <a:xfrm>
            <a:off x="3382640" y="2853908"/>
            <a:ext cx="1849737" cy="646331"/>
          </a:xfrm>
          <a:prstGeom prst="rect">
            <a:avLst/>
          </a:prstGeom>
        </p:spPr>
        <p:txBody>
          <a:bodyPr wrap="none">
            <a:spAutoFit/>
          </a:bodyPr>
          <a:lstStyle/>
          <a:p>
            <a:pPr lvl="0" algn="r">
              <a:lnSpc>
                <a:spcPct val="100000"/>
              </a:lnSpc>
            </a:pPr>
            <a:r>
              <a:rPr lang="en-US">
                <a:solidFill>
                  <a:schemeClr val="bg1"/>
                </a:solidFill>
              </a:rPr>
              <a:t>Diverse expertise </a:t>
            </a:r>
          </a:p>
          <a:p>
            <a:pPr lvl="0" algn="r">
              <a:lnSpc>
                <a:spcPct val="100000"/>
              </a:lnSpc>
            </a:pPr>
            <a:r>
              <a:rPr lang="en-US">
                <a:solidFill>
                  <a:schemeClr val="bg1"/>
                </a:solidFill>
              </a:rPr>
              <a:t>on demand</a:t>
            </a:r>
          </a:p>
        </p:txBody>
      </p:sp>
      <p:sp>
        <p:nvSpPr>
          <p:cNvPr id="4" name="Rectangle 3">
            <a:extLst>
              <a:ext uri="{FF2B5EF4-FFF2-40B4-BE49-F238E27FC236}">
                <a16:creationId xmlns:a16="http://schemas.microsoft.com/office/drawing/2014/main" id="{96436549-F420-FD48-AC1C-6B1A83606499}"/>
              </a:ext>
            </a:extLst>
          </p:cNvPr>
          <p:cNvSpPr/>
          <p:nvPr/>
        </p:nvSpPr>
        <p:spPr>
          <a:xfrm>
            <a:off x="9850216" y="1597978"/>
            <a:ext cx="2299860" cy="646331"/>
          </a:xfrm>
          <a:prstGeom prst="rect">
            <a:avLst/>
          </a:prstGeom>
        </p:spPr>
        <p:txBody>
          <a:bodyPr wrap="none">
            <a:spAutoFit/>
          </a:bodyPr>
          <a:lstStyle/>
          <a:p>
            <a:pPr lvl="0">
              <a:lnSpc>
                <a:spcPct val="100000"/>
              </a:lnSpc>
            </a:pPr>
            <a:r>
              <a:rPr lang="en-US">
                <a:solidFill>
                  <a:schemeClr val="bg1"/>
                </a:solidFill>
              </a:rPr>
              <a:t>Software and visibility </a:t>
            </a:r>
          </a:p>
          <a:p>
            <a:pPr lvl="0">
              <a:lnSpc>
                <a:spcPct val="100000"/>
              </a:lnSpc>
            </a:pPr>
            <a:r>
              <a:rPr lang="en-US">
                <a:solidFill>
                  <a:schemeClr val="bg1"/>
                </a:solidFill>
              </a:rPr>
              <a:t>for gateways</a:t>
            </a:r>
          </a:p>
        </p:txBody>
      </p:sp>
      <p:sp>
        <p:nvSpPr>
          <p:cNvPr id="5" name="Rectangle 4">
            <a:extLst>
              <a:ext uri="{FF2B5EF4-FFF2-40B4-BE49-F238E27FC236}">
                <a16:creationId xmlns:a16="http://schemas.microsoft.com/office/drawing/2014/main" id="{1B3A47BC-E8A7-A342-96F8-A3F502BE782B}"/>
              </a:ext>
            </a:extLst>
          </p:cNvPr>
          <p:cNvSpPr/>
          <p:nvPr/>
        </p:nvSpPr>
        <p:spPr>
          <a:xfrm>
            <a:off x="9891111" y="4558487"/>
            <a:ext cx="2283317" cy="923330"/>
          </a:xfrm>
          <a:prstGeom prst="rect">
            <a:avLst/>
          </a:prstGeom>
        </p:spPr>
        <p:txBody>
          <a:bodyPr wrap="none">
            <a:spAutoFit/>
          </a:bodyPr>
          <a:lstStyle/>
          <a:p>
            <a:pPr lvl="0">
              <a:lnSpc>
                <a:spcPct val="100000"/>
              </a:lnSpc>
            </a:pPr>
            <a:r>
              <a:rPr lang="en-US">
                <a:solidFill>
                  <a:schemeClr val="bg1"/>
                </a:solidFill>
              </a:rPr>
              <a:t>Information exchange </a:t>
            </a:r>
          </a:p>
          <a:p>
            <a:pPr lvl="0">
              <a:lnSpc>
                <a:spcPct val="100000"/>
              </a:lnSpc>
            </a:pPr>
            <a:r>
              <a:rPr lang="en-US">
                <a:solidFill>
                  <a:schemeClr val="bg1"/>
                </a:solidFill>
              </a:rPr>
              <a:t>in a community </a:t>
            </a:r>
          </a:p>
          <a:p>
            <a:pPr lvl="0">
              <a:lnSpc>
                <a:spcPct val="100000"/>
              </a:lnSpc>
            </a:pPr>
            <a:r>
              <a:rPr lang="en-US">
                <a:solidFill>
                  <a:schemeClr val="bg1"/>
                </a:solidFill>
              </a:rPr>
              <a:t>environment</a:t>
            </a:r>
          </a:p>
        </p:txBody>
      </p:sp>
      <p:sp>
        <p:nvSpPr>
          <p:cNvPr id="6" name="Rectangle 5">
            <a:extLst>
              <a:ext uri="{FF2B5EF4-FFF2-40B4-BE49-F238E27FC236}">
                <a16:creationId xmlns:a16="http://schemas.microsoft.com/office/drawing/2014/main" id="{4EA2089F-58E6-9A4E-BFD3-FCDEC75ED076}"/>
              </a:ext>
            </a:extLst>
          </p:cNvPr>
          <p:cNvSpPr/>
          <p:nvPr/>
        </p:nvSpPr>
        <p:spPr>
          <a:xfrm>
            <a:off x="3382640" y="5386090"/>
            <a:ext cx="2882071" cy="646331"/>
          </a:xfrm>
          <a:prstGeom prst="rect">
            <a:avLst/>
          </a:prstGeom>
        </p:spPr>
        <p:txBody>
          <a:bodyPr wrap="square">
            <a:spAutoFit/>
          </a:bodyPr>
          <a:lstStyle/>
          <a:p>
            <a:pPr lvl="0" algn="r">
              <a:lnSpc>
                <a:spcPct val="100000"/>
              </a:lnSpc>
            </a:pPr>
            <a:r>
              <a:rPr lang="en-US">
                <a:solidFill>
                  <a:schemeClr val="bg1"/>
                </a:solidFill>
              </a:rPr>
              <a:t>Student opportunities and</a:t>
            </a:r>
          </a:p>
          <a:p>
            <a:pPr lvl="0" algn="r">
              <a:lnSpc>
                <a:spcPct val="100000"/>
              </a:lnSpc>
            </a:pPr>
            <a:r>
              <a:rPr lang="en-US">
                <a:solidFill>
                  <a:schemeClr val="bg1"/>
                </a:solidFill>
              </a:rPr>
              <a:t>more stable career paths</a:t>
            </a:r>
          </a:p>
        </p:txBody>
      </p:sp>
      <p:sp>
        <p:nvSpPr>
          <p:cNvPr id="9" name="Donut 8">
            <a:extLst>
              <a:ext uri="{FF2B5EF4-FFF2-40B4-BE49-F238E27FC236}">
                <a16:creationId xmlns:a16="http://schemas.microsoft.com/office/drawing/2014/main" id="{D174932F-393C-CEEE-65EF-0DD7E008BBB0}"/>
              </a:ext>
            </a:extLst>
          </p:cNvPr>
          <p:cNvSpPr/>
          <p:nvPr/>
        </p:nvSpPr>
        <p:spPr>
          <a:xfrm>
            <a:off x="5167599" y="1921143"/>
            <a:ext cx="1913757" cy="1914069"/>
          </a:xfrm>
          <a:prstGeom prst="donut">
            <a:avLst>
              <a:gd name="adj" fmla="val 870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75071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A picture containing screenshot, diagram, line, text&#10;&#10;Description automatically generated">
            <a:extLst>
              <a:ext uri="{FF2B5EF4-FFF2-40B4-BE49-F238E27FC236}">
                <a16:creationId xmlns:a16="http://schemas.microsoft.com/office/drawing/2014/main" id="{57918611-C364-AB62-9E2F-A5A45C721753}"/>
              </a:ext>
            </a:extLst>
          </p:cNvPr>
          <p:cNvPicPr>
            <a:picLocks noChangeAspect="1"/>
          </p:cNvPicPr>
          <p:nvPr/>
        </p:nvPicPr>
        <p:blipFill>
          <a:blip r:embed="rId2"/>
          <a:stretch>
            <a:fillRect/>
          </a:stretch>
        </p:blipFill>
        <p:spPr>
          <a:xfrm>
            <a:off x="6987381" y="4829968"/>
            <a:ext cx="3556000" cy="1727200"/>
          </a:xfrm>
          <a:prstGeom prst="rect">
            <a:avLst/>
          </a:prstGeom>
        </p:spPr>
      </p:pic>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sp>
        <p:nvSpPr>
          <p:cNvPr id="83" name="TextBox 82">
            <a:extLst>
              <a:ext uri="{FF2B5EF4-FFF2-40B4-BE49-F238E27FC236}">
                <a16:creationId xmlns:a16="http://schemas.microsoft.com/office/drawing/2014/main" id="{E0EAD6C3-47EC-49A5-429C-00DFEE69A951}"/>
              </a:ext>
            </a:extLst>
          </p:cNvPr>
          <p:cNvSpPr txBox="1"/>
          <p:nvPr/>
        </p:nvSpPr>
        <p:spPr>
          <a:xfrm>
            <a:off x="662950" y="1504215"/>
            <a:ext cx="5365571" cy="1200329"/>
          </a:xfrm>
          <a:prstGeom prst="rect">
            <a:avLst/>
          </a:prstGeom>
          <a:noFill/>
        </p:spPr>
        <p:txBody>
          <a:bodyPr wrap="none" rtlCol="0">
            <a:spAutoFit/>
          </a:bodyPr>
          <a:lstStyle/>
          <a:p>
            <a:r>
              <a:rPr lang="en-US" sz="24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How confident do you feel today </a:t>
            </a:r>
            <a:br>
              <a:rPr lang="en-US" sz="24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en-US" sz="24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concerning your ability to successfully </a:t>
            </a:r>
            <a:br>
              <a:rPr lang="en-US" sz="24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en-US" sz="24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conduct the following activities?</a:t>
            </a:r>
          </a:p>
        </p:txBody>
      </p:sp>
      <p:pic>
        <p:nvPicPr>
          <p:cNvPr id="89" name="Picture 88" descr="A picture containing colorfulness, screenshot, design&#10;&#10;Description automatically generated">
            <a:extLst>
              <a:ext uri="{FF2B5EF4-FFF2-40B4-BE49-F238E27FC236}">
                <a16:creationId xmlns:a16="http://schemas.microsoft.com/office/drawing/2014/main" id="{50BFDB99-2F1F-26DB-0184-BF350747DC37}"/>
              </a:ext>
            </a:extLst>
          </p:cNvPr>
          <p:cNvPicPr>
            <a:picLocks noChangeAspect="1"/>
          </p:cNvPicPr>
          <p:nvPr/>
        </p:nvPicPr>
        <p:blipFill>
          <a:blip r:embed="rId3"/>
          <a:stretch>
            <a:fillRect/>
          </a:stretch>
        </p:blipFill>
        <p:spPr>
          <a:xfrm>
            <a:off x="6299825" y="1539081"/>
            <a:ext cx="4508500" cy="3162300"/>
          </a:xfrm>
          <a:prstGeom prst="rect">
            <a:avLst/>
          </a:prstGeom>
        </p:spPr>
      </p:pic>
      <p:pic>
        <p:nvPicPr>
          <p:cNvPr id="91" name="Picture 90" descr="A picture containing text, screenshot, font, number&#10;&#10;Description automatically generated">
            <a:extLst>
              <a:ext uri="{FF2B5EF4-FFF2-40B4-BE49-F238E27FC236}">
                <a16:creationId xmlns:a16="http://schemas.microsoft.com/office/drawing/2014/main" id="{6E3A46C7-DFD6-C951-1FB6-EBFF236A002A}"/>
              </a:ext>
            </a:extLst>
          </p:cNvPr>
          <p:cNvPicPr>
            <a:picLocks noChangeAspect="1"/>
          </p:cNvPicPr>
          <p:nvPr/>
        </p:nvPicPr>
        <p:blipFill>
          <a:blip r:embed="rId4"/>
          <a:stretch>
            <a:fillRect/>
          </a:stretch>
        </p:blipFill>
        <p:spPr>
          <a:xfrm>
            <a:off x="208774" y="3734594"/>
            <a:ext cx="5744275" cy="2830512"/>
          </a:xfrm>
          <a:prstGeom prst="rect">
            <a:avLst/>
          </a:prstGeom>
        </p:spPr>
      </p:pic>
      <p:pic>
        <p:nvPicPr>
          <p:cNvPr id="87" name="Picture 86" descr="A picture containing screenshot, diagram, line, design&#10;&#10;Description automatically generated">
            <a:extLst>
              <a:ext uri="{FF2B5EF4-FFF2-40B4-BE49-F238E27FC236}">
                <a16:creationId xmlns:a16="http://schemas.microsoft.com/office/drawing/2014/main" id="{04EDF455-128F-5449-FF5B-F140389EA758}"/>
              </a:ext>
            </a:extLst>
          </p:cNvPr>
          <p:cNvPicPr>
            <a:picLocks noChangeAspect="1"/>
          </p:cNvPicPr>
          <p:nvPr/>
        </p:nvPicPr>
        <p:blipFill>
          <a:blip r:embed="rId5"/>
          <a:stretch>
            <a:fillRect/>
          </a:stretch>
        </p:blipFill>
        <p:spPr>
          <a:xfrm>
            <a:off x="9557375" y="3686175"/>
            <a:ext cx="2501900" cy="2806700"/>
          </a:xfrm>
          <a:prstGeom prst="rect">
            <a:avLst/>
          </a:prstGeom>
        </p:spPr>
      </p:pic>
    </p:spTree>
    <p:extLst>
      <p:ext uri="{BB962C8B-B14F-4D97-AF65-F5344CB8AC3E}">
        <p14:creationId xmlns:p14="http://schemas.microsoft.com/office/powerpoint/2010/main" val="969297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67" name="Shape 171">
            <a:extLst>
              <a:ext uri="{FF2B5EF4-FFF2-40B4-BE49-F238E27FC236}">
                <a16:creationId xmlns:a16="http://schemas.microsoft.com/office/drawing/2014/main" id="{00000000-0008-0000-0000-0000AB000000}"/>
              </a:ext>
            </a:extLst>
          </p:cNvPr>
          <p:cNvSpPr/>
          <p:nvPr/>
        </p:nvSpPr>
        <p:spPr>
          <a:xfrm>
            <a:off x="4295775" y="20623213"/>
            <a:ext cx="0" cy="122237"/>
          </a:xfrm>
          <a:custGeom>
            <a:avLst/>
            <a:gdLst/>
            <a:ahLst/>
            <a:cxnLst/>
            <a:rect l="0" t="0" r="0" b="0"/>
            <a:pathLst>
              <a:path h="121285">
                <a:moveTo>
                  <a:pt x="0" y="120871"/>
                </a:moveTo>
                <a:lnTo>
                  <a:pt x="0" y="0"/>
                </a:lnTo>
                <a:lnTo>
                  <a:pt x="0" y="120871"/>
                </a:lnTo>
                <a:close/>
              </a:path>
            </a:pathLst>
          </a:custGeom>
          <a:solidFill>
            <a:srgbClr val="536E79"/>
          </a:solidFill>
        </p:spPr>
        <p:txBody>
          <a:bodyPr/>
          <a:lstStyle/>
          <a:p>
            <a:endParaRPr lang="en-US"/>
          </a:p>
        </p:txBody>
      </p:sp>
      <p:sp>
        <p:nvSpPr>
          <p:cNvPr id="68" name="Shape 172">
            <a:extLst>
              <a:ext uri="{FF2B5EF4-FFF2-40B4-BE49-F238E27FC236}">
                <a16:creationId xmlns:a16="http://schemas.microsoft.com/office/drawing/2014/main" id="{00000000-0008-0000-0000-0000AC000000}"/>
              </a:ext>
            </a:extLst>
          </p:cNvPr>
          <p:cNvSpPr/>
          <p:nvPr/>
        </p:nvSpPr>
        <p:spPr>
          <a:xfrm>
            <a:off x="4295775" y="20745450"/>
            <a:ext cx="0" cy="120650"/>
          </a:xfrm>
          <a:custGeom>
            <a:avLst/>
            <a:gdLst/>
            <a:ahLst/>
            <a:cxnLst/>
            <a:rect l="0" t="0" r="0" b="0"/>
            <a:pathLst>
              <a:path h="121285">
                <a:moveTo>
                  <a:pt x="0" y="120872"/>
                </a:moveTo>
                <a:lnTo>
                  <a:pt x="0" y="0"/>
                </a:lnTo>
                <a:lnTo>
                  <a:pt x="0" y="120872"/>
                </a:lnTo>
                <a:close/>
              </a:path>
            </a:pathLst>
          </a:custGeom>
          <a:solidFill>
            <a:srgbClr val="D81B60"/>
          </a:solidFill>
        </p:spPr>
        <p:txBody>
          <a:bodyPr/>
          <a:lstStyle/>
          <a:p>
            <a:endParaRPr lang="en-US"/>
          </a:p>
        </p:txBody>
      </p:sp>
      <p:sp>
        <p:nvSpPr>
          <p:cNvPr id="69" name="Shape 173">
            <a:extLst>
              <a:ext uri="{FF2B5EF4-FFF2-40B4-BE49-F238E27FC236}">
                <a16:creationId xmlns:a16="http://schemas.microsoft.com/office/drawing/2014/main" id="{00000000-0008-0000-0000-0000AD000000}"/>
              </a:ext>
            </a:extLst>
          </p:cNvPr>
          <p:cNvSpPr/>
          <p:nvPr/>
        </p:nvSpPr>
        <p:spPr>
          <a:xfrm>
            <a:off x="4295775" y="20866100"/>
            <a:ext cx="0" cy="120650"/>
          </a:xfrm>
          <a:custGeom>
            <a:avLst/>
            <a:gdLst/>
            <a:ahLst/>
            <a:cxnLst/>
            <a:rect l="0" t="0" r="0" b="0"/>
            <a:pathLst>
              <a:path h="121285">
                <a:moveTo>
                  <a:pt x="0" y="120872"/>
                </a:moveTo>
                <a:lnTo>
                  <a:pt x="0" y="0"/>
                </a:lnTo>
                <a:lnTo>
                  <a:pt x="0" y="120872"/>
                </a:lnTo>
                <a:close/>
              </a:path>
            </a:pathLst>
          </a:custGeom>
          <a:solidFill>
            <a:srgbClr val="E43834"/>
          </a:solidFill>
        </p:spPr>
        <p:txBody>
          <a:bodyPr/>
          <a:lstStyle/>
          <a:p>
            <a:endParaRPr lang="en-US"/>
          </a:p>
        </p:txBody>
      </p:sp>
      <p:sp>
        <p:nvSpPr>
          <p:cNvPr id="70" name="Shape 174">
            <a:extLst>
              <a:ext uri="{FF2B5EF4-FFF2-40B4-BE49-F238E27FC236}">
                <a16:creationId xmlns:a16="http://schemas.microsoft.com/office/drawing/2014/main" id="{00000000-0008-0000-0000-0000AE000000}"/>
              </a:ext>
            </a:extLst>
          </p:cNvPr>
          <p:cNvSpPr/>
          <p:nvPr/>
        </p:nvSpPr>
        <p:spPr>
          <a:xfrm>
            <a:off x="4295775" y="20986750"/>
            <a:ext cx="0" cy="120650"/>
          </a:xfrm>
          <a:custGeom>
            <a:avLst/>
            <a:gdLst/>
            <a:ahLst/>
            <a:cxnLst/>
            <a:rect l="0" t="0" r="0" b="0"/>
            <a:pathLst>
              <a:path h="121285">
                <a:moveTo>
                  <a:pt x="0" y="120871"/>
                </a:moveTo>
                <a:lnTo>
                  <a:pt x="0" y="0"/>
                </a:lnTo>
                <a:lnTo>
                  <a:pt x="0" y="120871"/>
                </a:lnTo>
                <a:close/>
              </a:path>
            </a:pathLst>
          </a:custGeom>
          <a:solidFill>
            <a:srgbClr val="5D34B0"/>
          </a:solidFill>
        </p:spPr>
        <p:txBody>
          <a:bodyPr/>
          <a:lstStyle/>
          <a:p>
            <a:endParaRPr lang="en-US"/>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pic>
        <p:nvPicPr>
          <p:cNvPr id="4" name="Picture 3" descr="A screenshot of a graph&#10;&#10;Description automatically generated with low confidence">
            <a:extLst>
              <a:ext uri="{FF2B5EF4-FFF2-40B4-BE49-F238E27FC236}">
                <a16:creationId xmlns:a16="http://schemas.microsoft.com/office/drawing/2014/main" id="{50D4D673-07E2-1963-9B66-93BC3DB09900}"/>
              </a:ext>
            </a:extLst>
          </p:cNvPr>
          <p:cNvPicPr>
            <a:picLocks noChangeAspect="1"/>
          </p:cNvPicPr>
          <p:nvPr/>
        </p:nvPicPr>
        <p:blipFill>
          <a:blip r:embed="rId2"/>
          <a:stretch>
            <a:fillRect/>
          </a:stretch>
        </p:blipFill>
        <p:spPr>
          <a:xfrm>
            <a:off x="925513" y="1742282"/>
            <a:ext cx="5435600" cy="4025900"/>
          </a:xfrm>
          <a:prstGeom prst="rect">
            <a:avLst/>
          </a:prstGeom>
        </p:spPr>
      </p:pic>
      <p:pic>
        <p:nvPicPr>
          <p:cNvPr id="84" name="Picture 83" descr="A picture containing text, screenshot, line, font&#10;&#10;Description automatically generated">
            <a:extLst>
              <a:ext uri="{FF2B5EF4-FFF2-40B4-BE49-F238E27FC236}">
                <a16:creationId xmlns:a16="http://schemas.microsoft.com/office/drawing/2014/main" id="{9AC2E3DE-A993-4E33-4FE5-A4B18B5D1E20}"/>
              </a:ext>
            </a:extLst>
          </p:cNvPr>
          <p:cNvPicPr>
            <a:picLocks noChangeAspect="1"/>
          </p:cNvPicPr>
          <p:nvPr/>
        </p:nvPicPr>
        <p:blipFill>
          <a:blip r:embed="rId3"/>
          <a:stretch>
            <a:fillRect/>
          </a:stretch>
        </p:blipFill>
        <p:spPr>
          <a:xfrm>
            <a:off x="6489808" y="1027906"/>
            <a:ext cx="5473700" cy="2247900"/>
          </a:xfrm>
          <a:prstGeom prst="rect">
            <a:avLst/>
          </a:prstGeom>
        </p:spPr>
      </p:pic>
      <p:pic>
        <p:nvPicPr>
          <p:cNvPr id="88" name="Picture 87" descr="A picture containing text, screenshot, font, line&#10;&#10;Description automatically generated">
            <a:extLst>
              <a:ext uri="{FF2B5EF4-FFF2-40B4-BE49-F238E27FC236}">
                <a16:creationId xmlns:a16="http://schemas.microsoft.com/office/drawing/2014/main" id="{E122A232-A7F3-A6A3-6DB9-835511A99ECA}"/>
              </a:ext>
            </a:extLst>
          </p:cNvPr>
          <p:cNvPicPr>
            <a:picLocks noChangeAspect="1"/>
          </p:cNvPicPr>
          <p:nvPr/>
        </p:nvPicPr>
        <p:blipFill>
          <a:blip r:embed="rId4"/>
          <a:stretch>
            <a:fillRect/>
          </a:stretch>
        </p:blipFill>
        <p:spPr>
          <a:xfrm>
            <a:off x="6412774" y="3679030"/>
            <a:ext cx="5397500" cy="2794000"/>
          </a:xfrm>
          <a:prstGeom prst="rect">
            <a:avLst/>
          </a:prstGeom>
        </p:spPr>
      </p:pic>
    </p:spTree>
    <p:extLst>
      <p:ext uri="{BB962C8B-B14F-4D97-AF65-F5344CB8AC3E}">
        <p14:creationId xmlns:p14="http://schemas.microsoft.com/office/powerpoint/2010/main" val="2680841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60" name="Shape 153">
            <a:extLst>
              <a:ext uri="{FF2B5EF4-FFF2-40B4-BE49-F238E27FC236}">
                <a16:creationId xmlns:a16="http://schemas.microsoft.com/office/drawing/2014/main" id="{00000000-0008-0000-0000-000099000000}"/>
              </a:ext>
            </a:extLst>
          </p:cNvPr>
          <p:cNvSpPr/>
          <p:nvPr/>
        </p:nvSpPr>
        <p:spPr>
          <a:xfrm>
            <a:off x="4383088" y="10958513"/>
            <a:ext cx="7937" cy="7875587"/>
          </a:xfrm>
          <a:custGeom>
            <a:avLst/>
            <a:gdLst/>
            <a:ahLst/>
            <a:cxnLst/>
            <a:rect l="0" t="0" r="0" b="0"/>
            <a:pathLst>
              <a:path w="7620" h="7876540">
                <a:moveTo>
                  <a:pt x="0" y="0"/>
                </a:moveTo>
                <a:lnTo>
                  <a:pt x="7143" y="0"/>
                </a:lnTo>
                <a:lnTo>
                  <a:pt x="7143" y="7875984"/>
                </a:lnTo>
                <a:lnTo>
                  <a:pt x="0" y="7875984"/>
                </a:lnTo>
                <a:lnTo>
                  <a:pt x="0" y="0"/>
                </a:lnTo>
                <a:close/>
              </a:path>
            </a:pathLst>
          </a:custGeom>
          <a:solidFill>
            <a:srgbClr val="D0D1D4"/>
          </a:solidFill>
        </p:spPr>
        <p:txBody>
          <a:bodyPr/>
          <a:lstStyle/>
          <a:p>
            <a:endParaRPr lang="en-US"/>
          </a:p>
        </p:txBody>
      </p:sp>
      <p:sp>
        <p:nvSpPr>
          <p:cNvPr id="68" name="Shape 172">
            <a:extLst>
              <a:ext uri="{FF2B5EF4-FFF2-40B4-BE49-F238E27FC236}">
                <a16:creationId xmlns:a16="http://schemas.microsoft.com/office/drawing/2014/main" id="{00000000-0008-0000-0000-0000AC000000}"/>
              </a:ext>
            </a:extLst>
          </p:cNvPr>
          <p:cNvSpPr/>
          <p:nvPr/>
        </p:nvSpPr>
        <p:spPr>
          <a:xfrm>
            <a:off x="4295775" y="20745450"/>
            <a:ext cx="0" cy="120650"/>
          </a:xfrm>
          <a:custGeom>
            <a:avLst/>
            <a:gdLst/>
            <a:ahLst/>
            <a:cxnLst/>
            <a:rect l="0" t="0" r="0" b="0"/>
            <a:pathLst>
              <a:path h="121285">
                <a:moveTo>
                  <a:pt x="0" y="120872"/>
                </a:moveTo>
                <a:lnTo>
                  <a:pt x="0" y="0"/>
                </a:lnTo>
                <a:lnTo>
                  <a:pt x="0" y="120872"/>
                </a:lnTo>
                <a:close/>
              </a:path>
            </a:pathLst>
          </a:custGeom>
          <a:solidFill>
            <a:srgbClr val="D81B60"/>
          </a:solidFill>
        </p:spPr>
        <p:txBody>
          <a:bodyPr/>
          <a:lstStyle/>
          <a:p>
            <a:endParaRPr lang="en-US"/>
          </a:p>
        </p:txBody>
      </p:sp>
      <p:sp>
        <p:nvSpPr>
          <p:cNvPr id="69" name="Shape 173">
            <a:extLst>
              <a:ext uri="{FF2B5EF4-FFF2-40B4-BE49-F238E27FC236}">
                <a16:creationId xmlns:a16="http://schemas.microsoft.com/office/drawing/2014/main" id="{00000000-0008-0000-0000-0000AD000000}"/>
              </a:ext>
            </a:extLst>
          </p:cNvPr>
          <p:cNvSpPr/>
          <p:nvPr/>
        </p:nvSpPr>
        <p:spPr>
          <a:xfrm>
            <a:off x="4295775" y="20866100"/>
            <a:ext cx="0" cy="120650"/>
          </a:xfrm>
          <a:custGeom>
            <a:avLst/>
            <a:gdLst/>
            <a:ahLst/>
            <a:cxnLst/>
            <a:rect l="0" t="0" r="0" b="0"/>
            <a:pathLst>
              <a:path h="121285">
                <a:moveTo>
                  <a:pt x="0" y="120872"/>
                </a:moveTo>
                <a:lnTo>
                  <a:pt x="0" y="0"/>
                </a:lnTo>
                <a:lnTo>
                  <a:pt x="0" y="120872"/>
                </a:lnTo>
                <a:close/>
              </a:path>
            </a:pathLst>
          </a:custGeom>
          <a:solidFill>
            <a:srgbClr val="E43834"/>
          </a:solidFill>
        </p:spPr>
        <p:txBody>
          <a:bodyPr/>
          <a:lstStyle/>
          <a:p>
            <a:endParaRPr lang="en-US"/>
          </a:p>
        </p:txBody>
      </p:sp>
      <p:sp>
        <p:nvSpPr>
          <p:cNvPr id="70" name="Shape 174">
            <a:extLst>
              <a:ext uri="{FF2B5EF4-FFF2-40B4-BE49-F238E27FC236}">
                <a16:creationId xmlns:a16="http://schemas.microsoft.com/office/drawing/2014/main" id="{00000000-0008-0000-0000-0000AE000000}"/>
              </a:ext>
            </a:extLst>
          </p:cNvPr>
          <p:cNvSpPr/>
          <p:nvPr/>
        </p:nvSpPr>
        <p:spPr>
          <a:xfrm>
            <a:off x="4295775" y="20986750"/>
            <a:ext cx="0" cy="120650"/>
          </a:xfrm>
          <a:custGeom>
            <a:avLst/>
            <a:gdLst/>
            <a:ahLst/>
            <a:cxnLst/>
            <a:rect l="0" t="0" r="0" b="0"/>
            <a:pathLst>
              <a:path h="121285">
                <a:moveTo>
                  <a:pt x="0" y="120871"/>
                </a:moveTo>
                <a:lnTo>
                  <a:pt x="0" y="0"/>
                </a:lnTo>
                <a:lnTo>
                  <a:pt x="0" y="120871"/>
                </a:lnTo>
                <a:close/>
              </a:path>
            </a:pathLst>
          </a:custGeom>
          <a:solidFill>
            <a:srgbClr val="5D34B0"/>
          </a:solidFill>
        </p:spPr>
        <p:txBody>
          <a:bodyPr/>
          <a:lstStyle/>
          <a:p>
            <a:endParaRPr lang="en-US"/>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pic>
        <p:nvPicPr>
          <p:cNvPr id="82" name="Picture 81" descr="A picture containing text, screenshot, line, font&#10;&#10;Description automatically generated">
            <a:extLst>
              <a:ext uri="{FF2B5EF4-FFF2-40B4-BE49-F238E27FC236}">
                <a16:creationId xmlns:a16="http://schemas.microsoft.com/office/drawing/2014/main" id="{A631A66E-A30A-A6B5-BCAB-09569386254C}"/>
              </a:ext>
            </a:extLst>
          </p:cNvPr>
          <p:cNvPicPr>
            <a:picLocks noChangeAspect="1"/>
          </p:cNvPicPr>
          <p:nvPr/>
        </p:nvPicPr>
        <p:blipFill>
          <a:blip r:embed="rId2"/>
          <a:stretch>
            <a:fillRect/>
          </a:stretch>
        </p:blipFill>
        <p:spPr>
          <a:xfrm>
            <a:off x="409592" y="1910117"/>
            <a:ext cx="5405272" cy="2172579"/>
          </a:xfrm>
          <a:prstGeom prst="rect">
            <a:avLst/>
          </a:prstGeom>
        </p:spPr>
      </p:pic>
      <p:pic>
        <p:nvPicPr>
          <p:cNvPr id="85" name="Picture 84" descr="A screenshot of a graph&#10;&#10;Description automatically generated with low confidence">
            <a:extLst>
              <a:ext uri="{FF2B5EF4-FFF2-40B4-BE49-F238E27FC236}">
                <a16:creationId xmlns:a16="http://schemas.microsoft.com/office/drawing/2014/main" id="{DDBFD626-EE1B-F9CA-852D-68D8101D6596}"/>
              </a:ext>
            </a:extLst>
          </p:cNvPr>
          <p:cNvPicPr>
            <a:picLocks noChangeAspect="1"/>
          </p:cNvPicPr>
          <p:nvPr/>
        </p:nvPicPr>
        <p:blipFill>
          <a:blip r:embed="rId3"/>
          <a:stretch>
            <a:fillRect/>
          </a:stretch>
        </p:blipFill>
        <p:spPr>
          <a:xfrm>
            <a:off x="6377138" y="3964419"/>
            <a:ext cx="5181226" cy="2663932"/>
          </a:xfrm>
          <a:prstGeom prst="rect">
            <a:avLst/>
          </a:prstGeom>
        </p:spPr>
      </p:pic>
      <p:pic>
        <p:nvPicPr>
          <p:cNvPr id="87" name="Picture 86" descr="A picture containing text, screenshot, font, line&#10;&#10;Description automatically generated">
            <a:extLst>
              <a:ext uri="{FF2B5EF4-FFF2-40B4-BE49-F238E27FC236}">
                <a16:creationId xmlns:a16="http://schemas.microsoft.com/office/drawing/2014/main" id="{61FD23A1-71D3-0535-DF60-445D0538B6A0}"/>
              </a:ext>
            </a:extLst>
          </p:cNvPr>
          <p:cNvPicPr>
            <a:picLocks noChangeAspect="1"/>
          </p:cNvPicPr>
          <p:nvPr/>
        </p:nvPicPr>
        <p:blipFill>
          <a:blip r:embed="rId4"/>
          <a:stretch>
            <a:fillRect/>
          </a:stretch>
        </p:blipFill>
        <p:spPr>
          <a:xfrm>
            <a:off x="417364" y="4443951"/>
            <a:ext cx="5397500" cy="2184400"/>
          </a:xfrm>
          <a:prstGeom prst="rect">
            <a:avLst/>
          </a:prstGeom>
        </p:spPr>
      </p:pic>
      <p:pic>
        <p:nvPicPr>
          <p:cNvPr id="90" name="Picture 89" descr="A picture containing text, screenshot, line, font&#10;&#10;Description automatically generated">
            <a:extLst>
              <a:ext uri="{FF2B5EF4-FFF2-40B4-BE49-F238E27FC236}">
                <a16:creationId xmlns:a16="http://schemas.microsoft.com/office/drawing/2014/main" id="{A79A9CC1-79A6-986C-DC46-2E65F8BDBB20}"/>
              </a:ext>
            </a:extLst>
          </p:cNvPr>
          <p:cNvPicPr>
            <a:picLocks noChangeAspect="1"/>
          </p:cNvPicPr>
          <p:nvPr/>
        </p:nvPicPr>
        <p:blipFill>
          <a:blip r:embed="rId5"/>
          <a:stretch>
            <a:fillRect/>
          </a:stretch>
        </p:blipFill>
        <p:spPr>
          <a:xfrm>
            <a:off x="5946775" y="1566500"/>
            <a:ext cx="5435600" cy="2133600"/>
          </a:xfrm>
          <a:prstGeom prst="rect">
            <a:avLst/>
          </a:prstGeom>
        </p:spPr>
      </p:pic>
    </p:spTree>
    <p:extLst>
      <p:ext uri="{BB962C8B-B14F-4D97-AF65-F5344CB8AC3E}">
        <p14:creationId xmlns:p14="http://schemas.microsoft.com/office/powerpoint/2010/main" val="3498622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60" name="Shape 153">
            <a:extLst>
              <a:ext uri="{FF2B5EF4-FFF2-40B4-BE49-F238E27FC236}">
                <a16:creationId xmlns:a16="http://schemas.microsoft.com/office/drawing/2014/main" id="{00000000-0008-0000-0000-000099000000}"/>
              </a:ext>
            </a:extLst>
          </p:cNvPr>
          <p:cNvSpPr/>
          <p:nvPr/>
        </p:nvSpPr>
        <p:spPr>
          <a:xfrm>
            <a:off x="4383088" y="10958513"/>
            <a:ext cx="7937" cy="7875587"/>
          </a:xfrm>
          <a:custGeom>
            <a:avLst/>
            <a:gdLst/>
            <a:ahLst/>
            <a:cxnLst/>
            <a:rect l="0" t="0" r="0" b="0"/>
            <a:pathLst>
              <a:path w="7620" h="7876540">
                <a:moveTo>
                  <a:pt x="0" y="0"/>
                </a:moveTo>
                <a:lnTo>
                  <a:pt x="7143" y="0"/>
                </a:lnTo>
                <a:lnTo>
                  <a:pt x="7143" y="7875984"/>
                </a:lnTo>
                <a:lnTo>
                  <a:pt x="0" y="7875984"/>
                </a:lnTo>
                <a:lnTo>
                  <a:pt x="0" y="0"/>
                </a:lnTo>
                <a:close/>
              </a:path>
            </a:pathLst>
          </a:custGeom>
          <a:solidFill>
            <a:srgbClr val="D0D1D4"/>
          </a:solidFill>
        </p:spPr>
        <p:txBody>
          <a:bodyPr/>
          <a:lstStyle/>
          <a:p>
            <a:endParaRPr lang="en-US"/>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sp>
        <p:nvSpPr>
          <p:cNvPr id="4" name="TextBox 3">
            <a:extLst>
              <a:ext uri="{FF2B5EF4-FFF2-40B4-BE49-F238E27FC236}">
                <a16:creationId xmlns:a16="http://schemas.microsoft.com/office/drawing/2014/main" id="{C7473308-CC7A-309A-A0EB-12D35C6B71BD}"/>
              </a:ext>
            </a:extLst>
          </p:cNvPr>
          <p:cNvSpPr txBox="1"/>
          <p:nvPr/>
        </p:nvSpPr>
        <p:spPr>
          <a:xfrm>
            <a:off x="838200" y="1432928"/>
            <a:ext cx="10918415" cy="4893647"/>
          </a:xfrm>
          <a:prstGeom prst="rect">
            <a:avLst/>
          </a:prstGeom>
          <a:noFill/>
        </p:spPr>
        <p:txBody>
          <a:bodyPr wrap="square">
            <a:spAutoFit/>
          </a:bodyPr>
          <a:lstStyle/>
          <a:p>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What would have improved the sustainability training for you?</a:t>
            </a:r>
          </a:p>
          <a:p>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“The only thing that could have improved my experience was if more members of my Platform team attended. I feel like there was real value in having technologists involved in the session as well as project managers.”</a:t>
            </a:r>
          </a:p>
          <a:p>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“One thing that would have been good to incorporate in the workshop is how to manage conﬂicts in the team around "sustainability" topics. Some people feel that commercialising our platform is not good and distributing the income from such a commercial entity causes friction in the team.”</a:t>
            </a:r>
          </a:p>
          <a:p>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“Some of the activities did not seem to translate to our use case. There was excessive mentioning of eBIRD as an exemplar. Not very many of our projects are of that scale or with that level of global appeal. It left me feeling like a lame duck.”</a:t>
            </a:r>
          </a:p>
          <a:p>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885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a:t>
            </a:r>
          </a:p>
        </p:txBody>
      </p:sp>
      <p:sp>
        <p:nvSpPr>
          <p:cNvPr id="60" name="Shape 153">
            <a:extLst>
              <a:ext uri="{FF2B5EF4-FFF2-40B4-BE49-F238E27FC236}">
                <a16:creationId xmlns:a16="http://schemas.microsoft.com/office/drawing/2014/main" id="{00000000-0008-0000-0000-000099000000}"/>
              </a:ext>
            </a:extLst>
          </p:cNvPr>
          <p:cNvSpPr/>
          <p:nvPr/>
        </p:nvSpPr>
        <p:spPr>
          <a:xfrm>
            <a:off x="4383088" y="10958513"/>
            <a:ext cx="7937" cy="7875587"/>
          </a:xfrm>
          <a:custGeom>
            <a:avLst/>
            <a:gdLst/>
            <a:ahLst/>
            <a:cxnLst/>
            <a:rect l="0" t="0" r="0" b="0"/>
            <a:pathLst>
              <a:path w="7620" h="7876540">
                <a:moveTo>
                  <a:pt x="0" y="0"/>
                </a:moveTo>
                <a:lnTo>
                  <a:pt x="7143" y="0"/>
                </a:lnTo>
                <a:lnTo>
                  <a:pt x="7143" y="7875984"/>
                </a:lnTo>
                <a:lnTo>
                  <a:pt x="0" y="7875984"/>
                </a:lnTo>
                <a:lnTo>
                  <a:pt x="0" y="0"/>
                </a:lnTo>
                <a:close/>
              </a:path>
            </a:pathLst>
          </a:custGeom>
          <a:solidFill>
            <a:srgbClr val="D0D1D4"/>
          </a:solidFill>
        </p:spPr>
        <p:txBody>
          <a:bodyPr/>
          <a:lstStyle/>
          <a:p>
            <a:endParaRPr lang="en-US"/>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sp>
        <p:nvSpPr>
          <p:cNvPr id="4" name="TextBox 3">
            <a:extLst>
              <a:ext uri="{FF2B5EF4-FFF2-40B4-BE49-F238E27FC236}">
                <a16:creationId xmlns:a16="http://schemas.microsoft.com/office/drawing/2014/main" id="{C7473308-CC7A-309A-A0EB-12D35C6B71BD}"/>
              </a:ext>
            </a:extLst>
          </p:cNvPr>
          <p:cNvSpPr txBox="1"/>
          <p:nvPr/>
        </p:nvSpPr>
        <p:spPr>
          <a:xfrm>
            <a:off x="848049" y="1625145"/>
            <a:ext cx="10918415" cy="5139869"/>
          </a:xfrm>
          <a:prstGeom prst="rect">
            <a:avLst/>
          </a:prstGeom>
          <a:noFill/>
        </p:spPr>
        <p:txBody>
          <a:bodyPr wrap="square">
            <a:spAutoFit/>
          </a:bodyPr>
          <a:lstStyle/>
          <a:p>
            <a:r>
              <a:rPr lang="en-US" sz="20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“Our platform made a lot of valuable progress in these sessions and spent a lot of time outside of the sessions to work on the activities. We ended up with a better understanding of our platform. I feel like there should be more focused workshops like these for platforms in the future.”</a:t>
            </a:r>
            <a:b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0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“It was much more useful than I expected it to be. I think what our team has learnt will go a long way towards helping create a sustainable platform. Thanks very much!”</a:t>
            </a:r>
          </a:p>
          <a:p>
            <a:b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“Great initiative!”</a:t>
            </a:r>
          </a:p>
          <a:p>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rtl="0"/>
            <a:r>
              <a:rPr lang="en-US" sz="20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 think the afternoon sessions where teams were able to meet and work on the exercises were really valuable. We had a breakthrough in one session when we locked in our value propositions and another when we identified the two axes of our market l</a:t>
            </a:r>
            <a:r>
              <a:rPr lang="en-US" sz="20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andscape. We definitely needed the time in these sessions to have those discussions.”</a:t>
            </a:r>
            <a:br>
              <a:rPr lang="en-US" sz="200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endParaRPr lang="en-US" sz="2400" b="0" i="0">
              <a:solidFill>
                <a:srgbClr val="425E6E"/>
              </a:solidFill>
              <a:effectLst/>
              <a:latin typeface="Lato" panose="020F0502020204030203" pitchFamily="34" charset="0"/>
            </a:endParaRPr>
          </a:p>
          <a:p>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055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Conclusion</a:t>
            </a:r>
          </a:p>
        </p:txBody>
      </p:sp>
      <p:sp>
        <p:nvSpPr>
          <p:cNvPr id="60" name="Shape 153">
            <a:extLst>
              <a:ext uri="{FF2B5EF4-FFF2-40B4-BE49-F238E27FC236}">
                <a16:creationId xmlns:a16="http://schemas.microsoft.com/office/drawing/2014/main" id="{00000000-0008-0000-0000-000099000000}"/>
              </a:ext>
            </a:extLst>
          </p:cNvPr>
          <p:cNvSpPr/>
          <p:nvPr/>
        </p:nvSpPr>
        <p:spPr>
          <a:xfrm>
            <a:off x="4383088" y="10958513"/>
            <a:ext cx="7937" cy="7875587"/>
          </a:xfrm>
          <a:custGeom>
            <a:avLst/>
            <a:gdLst/>
            <a:ahLst/>
            <a:cxnLst/>
            <a:rect l="0" t="0" r="0" b="0"/>
            <a:pathLst>
              <a:path w="7620" h="7876540">
                <a:moveTo>
                  <a:pt x="0" y="0"/>
                </a:moveTo>
                <a:lnTo>
                  <a:pt x="7143" y="0"/>
                </a:lnTo>
                <a:lnTo>
                  <a:pt x="7143" y="7875984"/>
                </a:lnTo>
                <a:lnTo>
                  <a:pt x="0" y="7875984"/>
                </a:lnTo>
                <a:lnTo>
                  <a:pt x="0" y="0"/>
                </a:lnTo>
                <a:close/>
              </a:path>
            </a:pathLst>
          </a:custGeom>
          <a:solidFill>
            <a:srgbClr val="D0D1D4"/>
          </a:solidFill>
        </p:spPr>
        <p:txBody>
          <a:bodyPr/>
          <a:lstStyle/>
          <a:p>
            <a:endParaRPr lang="en-US"/>
          </a:p>
        </p:txBody>
      </p:sp>
      <p:sp>
        <p:nvSpPr>
          <p:cNvPr id="72" name="Shape 176">
            <a:extLst>
              <a:ext uri="{FF2B5EF4-FFF2-40B4-BE49-F238E27FC236}">
                <a16:creationId xmlns:a16="http://schemas.microsoft.com/office/drawing/2014/main" id="{00000000-0008-0000-0000-0000B0000000}"/>
              </a:ext>
            </a:extLst>
          </p:cNvPr>
          <p:cNvSpPr/>
          <p:nvPr/>
        </p:nvSpPr>
        <p:spPr>
          <a:xfrm>
            <a:off x="4292600" y="19342100"/>
            <a:ext cx="7938" cy="2154238"/>
          </a:xfrm>
          <a:custGeom>
            <a:avLst/>
            <a:gdLst/>
            <a:ahLst/>
            <a:cxnLst/>
            <a:rect l="0" t="0" r="0" b="0"/>
            <a:pathLst>
              <a:path w="7620" h="2153920">
                <a:moveTo>
                  <a:pt x="7143" y="2153840"/>
                </a:moveTo>
                <a:lnTo>
                  <a:pt x="0" y="2153840"/>
                </a:lnTo>
                <a:lnTo>
                  <a:pt x="0" y="0"/>
                </a:lnTo>
                <a:lnTo>
                  <a:pt x="7143" y="0"/>
                </a:lnTo>
                <a:lnTo>
                  <a:pt x="7143" y="2153840"/>
                </a:lnTo>
                <a:close/>
              </a:path>
            </a:pathLst>
          </a:custGeom>
          <a:solidFill>
            <a:srgbClr val="D0D1D4"/>
          </a:solidFill>
        </p:spPr>
        <p:txBody>
          <a:bodyPr/>
          <a:lstStyle/>
          <a:p>
            <a:endParaRPr lang="en-US"/>
          </a:p>
        </p:txBody>
      </p:sp>
      <p:sp>
        <p:nvSpPr>
          <p:cNvPr id="73" name="Shape 177">
            <a:extLst>
              <a:ext uri="{FF2B5EF4-FFF2-40B4-BE49-F238E27FC236}">
                <a16:creationId xmlns:a16="http://schemas.microsoft.com/office/drawing/2014/main" id="{00000000-0008-0000-0000-0000B1000000}"/>
              </a:ext>
            </a:extLst>
          </p:cNvPr>
          <p:cNvSpPr/>
          <p:nvPr/>
        </p:nvSpPr>
        <p:spPr>
          <a:xfrm>
            <a:off x="4710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4" name="Shape 178">
            <a:extLst>
              <a:ext uri="{FF2B5EF4-FFF2-40B4-BE49-F238E27FC236}">
                <a16:creationId xmlns:a16="http://schemas.microsoft.com/office/drawing/2014/main" id="{00000000-0008-0000-0000-0000B2000000}"/>
              </a:ext>
            </a:extLst>
          </p:cNvPr>
          <p:cNvSpPr/>
          <p:nvPr/>
        </p:nvSpPr>
        <p:spPr>
          <a:xfrm>
            <a:off x="5124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5" name="Shape 179">
            <a:extLst>
              <a:ext uri="{FF2B5EF4-FFF2-40B4-BE49-F238E27FC236}">
                <a16:creationId xmlns:a16="http://schemas.microsoft.com/office/drawing/2014/main" id="{00000000-0008-0000-0000-0000B3000000}"/>
              </a:ext>
            </a:extLst>
          </p:cNvPr>
          <p:cNvSpPr/>
          <p:nvPr/>
        </p:nvSpPr>
        <p:spPr>
          <a:xfrm>
            <a:off x="5538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6" name="Shape 180">
            <a:extLst>
              <a:ext uri="{FF2B5EF4-FFF2-40B4-BE49-F238E27FC236}">
                <a16:creationId xmlns:a16="http://schemas.microsoft.com/office/drawing/2014/main" id="{00000000-0008-0000-0000-0000B4000000}"/>
              </a:ext>
            </a:extLst>
          </p:cNvPr>
          <p:cNvSpPr/>
          <p:nvPr/>
        </p:nvSpPr>
        <p:spPr>
          <a:xfrm>
            <a:off x="5946775"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7" name="Shape 181">
            <a:extLst>
              <a:ext uri="{FF2B5EF4-FFF2-40B4-BE49-F238E27FC236}">
                <a16:creationId xmlns:a16="http://schemas.microsoft.com/office/drawing/2014/main" id="{00000000-0008-0000-0000-0000B5000000}"/>
              </a:ext>
            </a:extLst>
          </p:cNvPr>
          <p:cNvSpPr/>
          <p:nvPr/>
        </p:nvSpPr>
        <p:spPr>
          <a:xfrm>
            <a:off x="6361113"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8" name="Shape 182">
            <a:extLst>
              <a:ext uri="{FF2B5EF4-FFF2-40B4-BE49-F238E27FC236}">
                <a16:creationId xmlns:a16="http://schemas.microsoft.com/office/drawing/2014/main" id="{00000000-0008-0000-0000-0000B6000000}"/>
              </a:ext>
            </a:extLst>
          </p:cNvPr>
          <p:cNvSpPr/>
          <p:nvPr/>
        </p:nvSpPr>
        <p:spPr>
          <a:xfrm>
            <a:off x="6775450"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79" name="Shape 183">
            <a:extLst>
              <a:ext uri="{FF2B5EF4-FFF2-40B4-BE49-F238E27FC236}">
                <a16:creationId xmlns:a16="http://schemas.microsoft.com/office/drawing/2014/main" id="{00000000-0008-0000-0000-0000B7000000}"/>
              </a:ext>
            </a:extLst>
          </p:cNvPr>
          <p:cNvSpPr/>
          <p:nvPr/>
        </p:nvSpPr>
        <p:spPr>
          <a:xfrm>
            <a:off x="71897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0" name="Shape 184">
            <a:extLst>
              <a:ext uri="{FF2B5EF4-FFF2-40B4-BE49-F238E27FC236}">
                <a16:creationId xmlns:a16="http://schemas.microsoft.com/office/drawing/2014/main" id="{00000000-0008-0000-0000-0000B8000000}"/>
              </a:ext>
            </a:extLst>
          </p:cNvPr>
          <p:cNvSpPr/>
          <p:nvPr/>
        </p:nvSpPr>
        <p:spPr>
          <a:xfrm>
            <a:off x="7596188" y="21496338"/>
            <a:ext cx="0" cy="42862"/>
          </a:xfrm>
          <a:custGeom>
            <a:avLst/>
            <a:gdLst/>
            <a:ahLst/>
            <a:cxnLst/>
            <a:rect l="0" t="0" r="0" b="0"/>
            <a:pathLst>
              <a:path h="43180">
                <a:moveTo>
                  <a:pt x="0" y="0"/>
                </a:moveTo>
                <a:lnTo>
                  <a:pt x="0" y="42862"/>
                </a:lnTo>
              </a:path>
            </a:pathLst>
          </a:custGeom>
          <a:ln w="7143">
            <a:solidFill>
              <a:srgbClr val="D0D1D4"/>
            </a:solidFill>
          </a:ln>
        </p:spPr>
        <p:txBody>
          <a:bodyPr/>
          <a:lstStyle/>
          <a:p>
            <a:endParaRPr lang="en-US"/>
          </a:p>
        </p:txBody>
      </p:sp>
      <p:sp>
        <p:nvSpPr>
          <p:cNvPr id="81" name="Shape 185">
            <a:extLst>
              <a:ext uri="{FF2B5EF4-FFF2-40B4-BE49-F238E27FC236}">
                <a16:creationId xmlns:a16="http://schemas.microsoft.com/office/drawing/2014/main" id="{00000000-0008-0000-0000-0000B9000000}"/>
              </a:ext>
            </a:extLst>
          </p:cNvPr>
          <p:cNvSpPr/>
          <p:nvPr/>
        </p:nvSpPr>
        <p:spPr>
          <a:xfrm>
            <a:off x="4295775" y="21496338"/>
            <a:ext cx="3629025" cy="0"/>
          </a:xfrm>
          <a:custGeom>
            <a:avLst/>
            <a:gdLst/>
            <a:ahLst/>
            <a:cxnLst/>
            <a:rect l="0" t="0" r="0" b="0"/>
            <a:pathLst>
              <a:path w="3629025">
                <a:moveTo>
                  <a:pt x="0" y="0"/>
                </a:moveTo>
                <a:lnTo>
                  <a:pt x="3629025" y="0"/>
                </a:lnTo>
              </a:path>
            </a:pathLst>
          </a:custGeom>
          <a:ln w="7143">
            <a:solidFill>
              <a:srgbClr val="D0D1D4"/>
            </a:solidFill>
          </a:ln>
        </p:spPr>
        <p:txBody>
          <a:bodyPr/>
          <a:lstStyle/>
          <a:p>
            <a:endParaRPr lang="en-US"/>
          </a:p>
        </p:txBody>
      </p:sp>
      <p:sp>
        <p:nvSpPr>
          <p:cNvPr id="4" name="TextBox 3">
            <a:extLst>
              <a:ext uri="{FF2B5EF4-FFF2-40B4-BE49-F238E27FC236}">
                <a16:creationId xmlns:a16="http://schemas.microsoft.com/office/drawing/2014/main" id="{C7473308-CC7A-309A-A0EB-12D35C6B71BD}"/>
              </a:ext>
            </a:extLst>
          </p:cNvPr>
          <p:cNvSpPr txBox="1"/>
          <p:nvPr/>
        </p:nvSpPr>
        <p:spPr>
          <a:xfrm>
            <a:off x="848049" y="1625145"/>
            <a:ext cx="10918415" cy="3170099"/>
          </a:xfrm>
          <a:prstGeom prst="rect">
            <a:avLst/>
          </a:prstGeom>
          <a:noFill/>
        </p:spPr>
        <p:txBody>
          <a:bodyPr wrap="square">
            <a:spAutoFit/>
          </a:bodyPr>
          <a:lstStyle/>
          <a:p>
            <a:pPr marL="342900" indent="-342900">
              <a:buFont typeface="Arial" panose="020B0604020202020204" pitchFamily="34" charset="0"/>
              <a:buChar cha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SGCI and ARDC consider the Focus Week a success</a:t>
            </a:r>
          </a:p>
          <a:p>
            <a:pPr marL="342900" indent="-342900">
              <a:buFont typeface="Arial" panose="020B0604020202020204" pitchFamily="34" charset="0"/>
              <a:buChar cha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Sustainability is part of the standard training for ARDC now</a:t>
            </a:r>
          </a:p>
          <a:p>
            <a:pPr marL="342900" indent="-342900">
              <a:buFont typeface="Arial" panose="020B0604020202020204" pitchFamily="34" charset="0"/>
              <a:buChar char="•"/>
            </a:pPr>
            <a:endPar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3200">
                <a:solidFill>
                  <a:srgbClr val="FFFF00"/>
                </a:solidFill>
                <a:latin typeface="Open Sans" panose="020B0606030504020204" pitchFamily="34" charset="0"/>
                <a:ea typeface="Open Sans" panose="020B0606030504020204" pitchFamily="34" charset="0"/>
                <a:cs typeface="Open Sans" panose="020B0606030504020204" pitchFamily="34" charset="0"/>
              </a:rPr>
              <a:t>Are you interested to have something similar?</a:t>
            </a:r>
          </a:p>
          <a:p>
            <a:endPar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br>
              <a:rPr lang="en-US" sz="240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endParaRPr lang="en-US" sz="2400" b="0" i="0">
              <a:solidFill>
                <a:srgbClr val="425E6E"/>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erson holding a turtle&#10;&#10;Description automatically generated with low confidence">
            <a:extLst>
              <a:ext uri="{FF2B5EF4-FFF2-40B4-BE49-F238E27FC236}">
                <a16:creationId xmlns:a16="http://schemas.microsoft.com/office/drawing/2014/main" id="{D2D6DEAD-7651-BFD4-AE0C-AC27CD6E03CD}"/>
              </a:ext>
            </a:extLst>
          </p:cNvPr>
          <p:cNvPicPr>
            <a:picLocks noChangeAspect="1"/>
          </p:cNvPicPr>
          <p:nvPr/>
        </p:nvPicPr>
        <p:blipFill>
          <a:blip r:embed="rId3"/>
          <a:stretch>
            <a:fillRect/>
          </a:stretch>
        </p:blipFill>
        <p:spPr>
          <a:xfrm>
            <a:off x="3518622" y="3557541"/>
            <a:ext cx="4622800" cy="3098800"/>
          </a:xfrm>
          <a:prstGeom prst="rect">
            <a:avLst/>
          </a:prstGeom>
        </p:spPr>
      </p:pic>
    </p:spTree>
    <p:extLst>
      <p:ext uri="{BB962C8B-B14F-4D97-AF65-F5344CB8AC3E}">
        <p14:creationId xmlns:p14="http://schemas.microsoft.com/office/powerpoint/2010/main" val="3184334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3F158D-800A-B7AC-F259-71A55D833DD4}"/>
              </a:ext>
            </a:extLst>
          </p:cNvPr>
          <p:cNvSpPr txBox="1">
            <a:spLocks/>
          </p:cNvSpPr>
          <p:nvPr/>
        </p:nvSpPr>
        <p:spPr>
          <a:xfrm>
            <a:off x="550863" y="549275"/>
            <a:ext cx="5437187" cy="298623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baseline="0">
                <a:solidFill>
                  <a:schemeClr val="bg1"/>
                </a:solidFill>
                <a:latin typeface="Open Sans Light"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pen Sans Light" pitchFamily="2" charset="0"/>
                <a:ea typeface="+mj-ea"/>
                <a:cs typeface="+mj-cs"/>
              </a:rPr>
              <a:t>Thank You</a:t>
            </a:r>
          </a:p>
        </p:txBody>
      </p:sp>
      <p:sp>
        <p:nvSpPr>
          <p:cNvPr id="5" name="Subtitle 2">
            <a:extLst>
              <a:ext uri="{FF2B5EF4-FFF2-40B4-BE49-F238E27FC236}">
                <a16:creationId xmlns:a16="http://schemas.microsoft.com/office/drawing/2014/main" id="{6DDC3325-9F83-09E7-2AF8-D3EF12E117B3}"/>
              </a:ext>
            </a:extLst>
          </p:cNvPr>
          <p:cNvSpPr txBox="1">
            <a:spLocks/>
          </p:cNvSpPr>
          <p:nvPr/>
        </p:nvSpPr>
        <p:spPr>
          <a:xfrm>
            <a:off x="550863" y="3827610"/>
            <a:ext cx="5437187" cy="2265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Open Sans Light" pitchFamily="2" charset="0"/>
                <a:ea typeface="+mn-ea"/>
                <a:cs typeface="+mn-cs"/>
              </a:rPr>
              <a:t>Sandra Gesing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pen Sans Light"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white"/>
                </a:solidFill>
              </a:rPr>
              <a:t>sgesing@uillinois.edu</a:t>
            </a:r>
            <a:endParaRPr kumimoji="0" lang="en-US" sz="2400" b="0" i="0" u="none" strike="noStrike" kern="1200" cap="none" spc="0" normalizeH="0" baseline="0" noProof="0" dirty="0">
              <a:ln>
                <a:noFill/>
              </a:ln>
              <a:solidFill>
                <a:prstClr val="white"/>
              </a:solidFill>
              <a:effectLst/>
              <a:uLnTx/>
              <a:uFillTx/>
              <a:latin typeface="Open Sans Light"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pen Sans Light"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Open Sans Light" pitchFamily="2" charset="0"/>
                <a:ea typeface="+mn-ea"/>
                <a:cs typeface="+mn-cs"/>
                <a:hlinkClick r:id="rId2">
                  <a:extLst>
                    <a:ext uri="{A12FA001-AC4F-418D-AE19-62706E023703}">
                      <ahyp:hlinkClr xmlns:ahyp="http://schemas.microsoft.com/office/drawing/2018/hyperlinkcolor" val="tx"/>
                    </a:ext>
                  </a:extLst>
                </a:hlinkClick>
              </a:rPr>
              <a:t>https://sciencegateways.org/</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pen Sans Light" pitchFamily="2" charset="0"/>
              <a:ea typeface="+mn-ea"/>
              <a:cs typeface="+mn-cs"/>
            </a:endParaRPr>
          </a:p>
        </p:txBody>
      </p:sp>
      <p:pic>
        <p:nvPicPr>
          <p:cNvPr id="7" name="Picture Placeholder 8" descr="Graphical user interface, website&#10;&#10;Description automatically generated">
            <a:extLst>
              <a:ext uri="{FF2B5EF4-FFF2-40B4-BE49-F238E27FC236}">
                <a16:creationId xmlns:a16="http://schemas.microsoft.com/office/drawing/2014/main" id="{FAE8ACAD-A7E5-99E3-0818-06AB173D22DD}"/>
              </a:ext>
            </a:extLst>
          </p:cNvPr>
          <p:cNvPicPr>
            <a:picLocks noChangeAspect="1"/>
          </p:cNvPicPr>
          <p:nvPr/>
        </p:nvPicPr>
        <p:blipFill>
          <a:blip r:embed="rId3"/>
          <a:srcRect l="14501" r="14501"/>
          <a:stretch>
            <a:fillRect/>
          </a:stretch>
        </p:blipFill>
        <p:spPr>
          <a:xfrm>
            <a:off x="5290066" y="1257772"/>
            <a:ext cx="6257621" cy="3545235"/>
          </a:xfrm>
          <a:prstGeom prst="rect">
            <a:avLst/>
          </a:prstGeom>
        </p:spPr>
      </p:pic>
    </p:spTree>
    <p:extLst>
      <p:ext uri="{BB962C8B-B14F-4D97-AF65-F5344CB8AC3E}">
        <p14:creationId xmlns:p14="http://schemas.microsoft.com/office/powerpoint/2010/main" val="1692592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SGX3</a:t>
            </a:r>
          </a:p>
        </p:txBody>
      </p:sp>
      <p:pic>
        <p:nvPicPr>
          <p:cNvPr id="5" name="Content Placeholder 4" descr="Shape&#10;&#10;Description automatically generated">
            <a:extLst>
              <a:ext uri="{FF2B5EF4-FFF2-40B4-BE49-F238E27FC236}">
                <a16:creationId xmlns:a16="http://schemas.microsoft.com/office/drawing/2014/main" id="{511E5465-C5A7-66DC-482A-25F929DF916D}"/>
              </a:ext>
            </a:extLst>
          </p:cNvPr>
          <p:cNvPicPr>
            <a:picLocks noGrp="1" noChangeAspect="1"/>
          </p:cNvPicPr>
          <p:nvPr>
            <p:ph idx="1"/>
          </p:nvPr>
        </p:nvPicPr>
        <p:blipFill>
          <a:blip r:embed="rId2"/>
          <a:stretch>
            <a:fillRect/>
          </a:stretch>
        </p:blipFill>
        <p:spPr>
          <a:xfrm>
            <a:off x="2044948" y="1690688"/>
            <a:ext cx="8102103" cy="4700369"/>
          </a:xfrm>
        </p:spPr>
      </p:pic>
      <p:sp>
        <p:nvSpPr>
          <p:cNvPr id="3" name="Donut 2">
            <a:extLst>
              <a:ext uri="{FF2B5EF4-FFF2-40B4-BE49-F238E27FC236}">
                <a16:creationId xmlns:a16="http://schemas.microsoft.com/office/drawing/2014/main" id="{5765D2DD-FF8F-A7D5-AD6F-D8F0953076EE}"/>
              </a:ext>
            </a:extLst>
          </p:cNvPr>
          <p:cNvSpPr/>
          <p:nvPr/>
        </p:nvSpPr>
        <p:spPr>
          <a:xfrm>
            <a:off x="2711669" y="3878317"/>
            <a:ext cx="1213945" cy="1040524"/>
          </a:xfrm>
          <a:prstGeom prst="donut">
            <a:avLst>
              <a:gd name="adj" fmla="val 870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281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SGX3 and SGCI</a:t>
            </a:r>
          </a:p>
        </p:txBody>
      </p:sp>
      <p:sp>
        <p:nvSpPr>
          <p:cNvPr id="4" name="Content Placeholder 3">
            <a:extLst>
              <a:ext uri="{FF2B5EF4-FFF2-40B4-BE49-F238E27FC236}">
                <a16:creationId xmlns:a16="http://schemas.microsoft.com/office/drawing/2014/main" id="{69A9BD75-987A-E6DA-CAD6-D4C4CB6FDF47}"/>
              </a:ext>
            </a:extLst>
          </p:cNvPr>
          <p:cNvSpPr>
            <a:spLocks noGrp="1"/>
          </p:cNvSpPr>
          <p:nvPr>
            <p:ph idx="1"/>
          </p:nvPr>
        </p:nvSpPr>
        <p:spPr>
          <a:xfrm>
            <a:off x="838200" y="1690687"/>
            <a:ext cx="5461093" cy="5021398"/>
          </a:xfrm>
        </p:spPr>
        <p:txBody>
          <a:bodyPr>
            <a:normAutofit fontScale="92500"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SGX3 funded</a:t>
            </a:r>
          </a:p>
          <a:p>
            <a:r>
              <a:rPr lang="en-US" sz="2400">
                <a:latin typeface="+mn-lt"/>
              </a:rPr>
              <a:t>UX evaluation and design engagements lasting up to 3 calendar months</a:t>
            </a:r>
          </a:p>
          <a:p>
            <a:r>
              <a:rPr lang="en-US" sz="2400">
                <a:latin typeface="+mn-lt"/>
              </a:rPr>
              <a:t>Technology evaluation and gap analysis</a:t>
            </a:r>
          </a:p>
          <a:p>
            <a:r>
              <a:rPr lang="en-US" sz="2400">
                <a:latin typeface="+mn-lt"/>
              </a:rPr>
              <a:t>Science Gateway architecture design</a:t>
            </a:r>
          </a:p>
          <a:p>
            <a:r>
              <a:rPr lang="en-US" sz="2400">
                <a:latin typeface="+mn-lt"/>
              </a:rPr>
              <a:t>Summer faculty and student internships</a:t>
            </a:r>
          </a:p>
          <a:p>
            <a:r>
              <a:rPr lang="en-US" sz="2400">
                <a:solidFill>
                  <a:srgbClr val="FFFF00"/>
                </a:solidFill>
                <a:latin typeface="+mn-lt"/>
              </a:rPr>
              <a:t>Once annually Science Gateways Focus Week sustainability sessions</a:t>
            </a:r>
          </a:p>
          <a:p>
            <a:r>
              <a:rPr lang="en-US" sz="2400">
                <a:solidFill>
                  <a:srgbClr val="FFFF00"/>
                </a:solidFill>
                <a:latin typeface="+mn-lt"/>
              </a:rPr>
              <a:t>Focus Week follow-on sustainability coaching</a:t>
            </a:r>
          </a:p>
          <a:p>
            <a:r>
              <a:rPr lang="en-US" sz="2400">
                <a:latin typeface="+mn-lt"/>
              </a:rPr>
              <a:t>Summer Coding Institutes</a:t>
            </a:r>
          </a:p>
          <a:p>
            <a:r>
              <a:rPr lang="en-US" sz="2400">
                <a:latin typeface="+mn-lt"/>
              </a:rPr>
              <a:t>Science Gateway Hackathons</a:t>
            </a:r>
          </a:p>
          <a:p>
            <a:r>
              <a:rPr lang="en-US" sz="2400">
                <a:latin typeface="+mn-lt"/>
              </a:rPr>
              <a:t>Young Professionals program</a:t>
            </a:r>
          </a:p>
          <a:p>
            <a:pPr marL="0" indent="0">
              <a:buNone/>
            </a:pPr>
            <a:endParaRPr lang="en-US"/>
          </a:p>
        </p:txBody>
      </p:sp>
      <p:sp>
        <p:nvSpPr>
          <p:cNvPr id="5" name="Content Placeholder 2">
            <a:extLst>
              <a:ext uri="{FF2B5EF4-FFF2-40B4-BE49-F238E27FC236}">
                <a16:creationId xmlns:a16="http://schemas.microsoft.com/office/drawing/2014/main" id="{8A312F7B-B08D-4D6A-C79D-AB720859798B}"/>
              </a:ext>
            </a:extLst>
          </p:cNvPr>
          <p:cNvSpPr txBox="1">
            <a:spLocks/>
          </p:cNvSpPr>
          <p:nvPr/>
        </p:nvSpPr>
        <p:spPr>
          <a:xfrm>
            <a:off x="6523383" y="1682110"/>
            <a:ext cx="5461093" cy="4810765"/>
          </a:xfrm>
          <a:prstGeom prst="rect">
            <a:avLst/>
          </a:prstGeom>
        </p:spPr>
        <p:txBody>
          <a:bodyPr vert="horz" lIns="91440" tIns="45720" rIns="91440" bIns="45720" rtlCol="0">
            <a:normAutofit/>
          </a:bodyPr>
          <a:lstStyle>
            <a:lvl1pPr marL="284163" indent="-273050" algn="l" defTabSz="914400" rtl="0" eaLnBrk="1" latinLnBrk="0" hangingPunct="1">
              <a:lnSpc>
                <a:spcPct val="100000"/>
              </a:lnSpc>
              <a:spcBef>
                <a:spcPts val="1000"/>
              </a:spcBef>
              <a:buClr>
                <a:schemeClr val="tx2"/>
              </a:buClr>
              <a:buSzPct val="110000"/>
              <a:buFont typeface="Arial" panose="020B0604020202020204" pitchFamily="34" charset="0"/>
              <a:buChar char="•"/>
              <a:defRPr sz="2800" kern="1200">
                <a:solidFill>
                  <a:schemeClr val="tx2"/>
                </a:solidFill>
                <a:latin typeface="+mn-lt"/>
                <a:ea typeface="+mn-ea"/>
                <a:cs typeface="+mn-cs"/>
              </a:defRPr>
            </a:lvl1pPr>
            <a:lvl2pPr marL="630238"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400" kern="1200">
                <a:solidFill>
                  <a:schemeClr val="tx2"/>
                </a:solidFill>
                <a:latin typeface="+mn-lt"/>
                <a:ea typeface="+mn-ea"/>
                <a:cs typeface="+mn-cs"/>
              </a:defRPr>
            </a:lvl2pPr>
            <a:lvl3pPr marL="9683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000" kern="1200">
                <a:solidFill>
                  <a:schemeClr val="tx2"/>
                </a:solidFill>
                <a:latin typeface="+mn-lt"/>
                <a:ea typeface="+mn-ea"/>
                <a:cs typeface="+mn-cs"/>
              </a:defRPr>
            </a:lvl3pPr>
            <a:lvl4pPr marL="12604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4pPr>
            <a:lvl5pPr marL="1598613"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2400" b="1">
                <a:solidFill>
                  <a:schemeClr val="bg1"/>
                </a:solidFill>
              </a:rPr>
              <a:t>Client funded</a:t>
            </a:r>
          </a:p>
          <a:p>
            <a:pPr marL="398463" indent="-342900">
              <a:lnSpc>
                <a:spcPct val="90000"/>
              </a:lnSpc>
            </a:pPr>
            <a:r>
              <a:rPr lang="en-US" sz="2400">
                <a:solidFill>
                  <a:schemeClr val="bg1"/>
                </a:solidFill>
              </a:rPr>
              <a:t>UX evaluation and design engagements beyond 3 calendar months </a:t>
            </a:r>
          </a:p>
          <a:p>
            <a:pPr marL="398463" indent="-342900">
              <a:lnSpc>
                <a:spcPct val="90000"/>
              </a:lnSpc>
            </a:pPr>
            <a:r>
              <a:rPr lang="en-US" sz="2400">
                <a:solidFill>
                  <a:schemeClr val="bg1"/>
                </a:solidFill>
              </a:rPr>
              <a:t>Technology selection, expert science gateway software development, and expert science gateway hosting and operations</a:t>
            </a:r>
          </a:p>
          <a:p>
            <a:pPr marL="398463" indent="-342900">
              <a:lnSpc>
                <a:spcPct val="90000"/>
              </a:lnSpc>
            </a:pPr>
            <a:r>
              <a:rPr lang="en-US" sz="2400">
                <a:solidFill>
                  <a:schemeClr val="bg1"/>
                </a:solidFill>
              </a:rPr>
              <a:t>Academic year intern placement</a:t>
            </a:r>
          </a:p>
          <a:p>
            <a:pPr marL="398463" indent="-342900">
              <a:lnSpc>
                <a:spcPct val="90000"/>
              </a:lnSpc>
            </a:pPr>
            <a:r>
              <a:rPr lang="en-US" sz="2400">
                <a:solidFill>
                  <a:srgbClr val="FFFF00"/>
                </a:solidFill>
              </a:rPr>
              <a:t>Specially commissioned Focus Week sustainability sessions</a:t>
            </a:r>
          </a:p>
          <a:p>
            <a:pPr marL="398463" indent="-342900">
              <a:lnSpc>
                <a:spcPct val="90000"/>
              </a:lnSpc>
            </a:pPr>
            <a:r>
              <a:rPr lang="en-US" sz="2400">
                <a:solidFill>
                  <a:schemeClr val="bg1"/>
                </a:solidFill>
              </a:rPr>
              <a:t>In-depth sustainability assessment and plan development</a:t>
            </a:r>
          </a:p>
          <a:p>
            <a:pPr indent="-228600">
              <a:lnSpc>
                <a:spcPct val="90000"/>
              </a:lnSpc>
            </a:pPr>
            <a:endParaRPr lang="en-US" sz="1000">
              <a:solidFill>
                <a:schemeClr val="bg1"/>
              </a:solidFill>
            </a:endParaRPr>
          </a:p>
        </p:txBody>
      </p:sp>
    </p:spTree>
    <p:extLst>
      <p:ext uri="{BB962C8B-B14F-4D97-AF65-F5344CB8AC3E}">
        <p14:creationId xmlns:p14="http://schemas.microsoft.com/office/powerpoint/2010/main" val="2311338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Bootcamp aka Focus Week</a:t>
            </a:r>
          </a:p>
        </p:txBody>
      </p:sp>
      <p:sp>
        <p:nvSpPr>
          <p:cNvPr id="5" name="Rectangle 4">
            <a:extLst>
              <a:ext uri="{FF2B5EF4-FFF2-40B4-BE49-F238E27FC236}">
                <a16:creationId xmlns:a16="http://schemas.microsoft.com/office/drawing/2014/main" id="{A494C298-6401-BEB7-7B8A-BA038BF3A042}"/>
              </a:ext>
            </a:extLst>
          </p:cNvPr>
          <p:cNvSpPr/>
          <p:nvPr/>
        </p:nvSpPr>
        <p:spPr>
          <a:xfrm>
            <a:off x="838200" y="1690688"/>
            <a:ext cx="9046780" cy="4524315"/>
          </a:xfrm>
          <a:prstGeom prst="rect">
            <a:avLst/>
          </a:prstGeom>
        </p:spPr>
        <p:txBody>
          <a:bodyPr wrap="square">
            <a:spAutoFit/>
          </a:bodyPr>
          <a:lstStyle/>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Core business strategy skills </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stakeholder and user needs</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operations </a:t>
            </a:r>
          </a:p>
          <a:p>
            <a:pPr marL="800100" lvl="1" indent="-342900">
              <a:buFont typeface="Arial" panose="020B0604020202020204" pitchFamily="34" charset="0"/>
              <a:buChar cha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f</a:t>
            </a: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inance</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resource planning</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marketing and project management.</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Technology best practices, e.g. usability and user-centered design</a:t>
            </a:r>
          </a:p>
          <a:p>
            <a:pPr marL="342900"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Long-term sustainability strategies</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Alternative funding models</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case studies of successful gateway efforts </a:t>
            </a:r>
          </a:p>
          <a:p>
            <a:pPr marL="800100" lvl="1" indent="-342900">
              <a:buFont typeface="Arial" panose="020B0604020202020204" pitchFamily="34" charset="0"/>
              <a:buChar char="•"/>
            </a:pPr>
            <a:r>
              <a:rPr lang="en-US" sz="2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licensing choices and their impact</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003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From Bootcamp to </a:t>
            </a:r>
            <a:br>
              <a:rPr lang="en-US"/>
            </a:br>
            <a:r>
              <a:rPr lang="en-US"/>
              <a:t>Focus Week</a:t>
            </a:r>
          </a:p>
        </p:txBody>
      </p:sp>
      <p:sp>
        <p:nvSpPr>
          <p:cNvPr id="6" name="Content Placeholder 5">
            <a:extLst>
              <a:ext uri="{FF2B5EF4-FFF2-40B4-BE49-F238E27FC236}">
                <a16:creationId xmlns:a16="http://schemas.microsoft.com/office/drawing/2014/main" id="{839A4DD0-F0BE-142F-7130-9159097B83B5}"/>
              </a:ext>
            </a:extLst>
          </p:cNvPr>
          <p:cNvSpPr>
            <a:spLocks noGrp="1"/>
          </p:cNvSpPr>
          <p:nvPr>
            <p:ph idx="1"/>
          </p:nvPr>
        </p:nvSpPr>
        <p:spPr/>
        <p:txBody>
          <a:bodyPr>
            <a:normAutofit lnSpcReduction="10000"/>
          </a:bodyPr>
          <a:lstStyle/>
          <a:p>
            <a:r>
              <a:rPr lang="en-US" dirty="0"/>
              <a:t>First one April 2017</a:t>
            </a:r>
          </a:p>
          <a:p>
            <a:r>
              <a:rPr lang="en-US" dirty="0"/>
              <a:t>5 full days</a:t>
            </a:r>
          </a:p>
          <a:p>
            <a:r>
              <a:rPr lang="en-US" dirty="0"/>
              <a:t>Teams on science gateways</a:t>
            </a:r>
          </a:p>
          <a:p>
            <a:r>
              <a:rPr lang="en-US" dirty="0"/>
              <a:t>Knowledge dissemination</a:t>
            </a:r>
          </a:p>
          <a:p>
            <a:r>
              <a:rPr lang="en-US" dirty="0"/>
              <a:t>Interactivity</a:t>
            </a:r>
          </a:p>
          <a:p>
            <a:r>
              <a:rPr lang="en-US" dirty="0"/>
              <a:t>Community formation</a:t>
            </a:r>
          </a:p>
          <a:p>
            <a:r>
              <a:rPr lang="en-US" dirty="0"/>
              <a:t>Putting away the normal </a:t>
            </a:r>
            <a:br>
              <a:rPr lang="en-US" dirty="0"/>
            </a:br>
            <a:r>
              <a:rPr lang="en-US" dirty="0"/>
              <a:t>daily routine</a:t>
            </a:r>
          </a:p>
          <a:p>
            <a:r>
              <a:rPr lang="en-US" dirty="0"/>
              <a:t>Homework</a:t>
            </a:r>
            <a:endParaRPr lang="en-US"/>
          </a:p>
        </p:txBody>
      </p:sp>
      <p:pic>
        <p:nvPicPr>
          <p:cNvPr id="7" name="Picture 2" descr="https://lh5.googleusercontent.com/o4e5dXfn7h6h505ePFcaLw5Ba1YieWqO-qaF8wDHAOnTCpHQ1HmSccHW56ApstypBLPXFJWaVi-etEZvMqeqlO_s8cWbhuzbl9vseYFrIgrp3iAzbUsp0TzxnAZp1iTyWtMw7Lmy">
            <a:extLst>
              <a:ext uri="{FF2B5EF4-FFF2-40B4-BE49-F238E27FC236}">
                <a16:creationId xmlns:a16="http://schemas.microsoft.com/office/drawing/2014/main" id="{A28A9DFA-3C19-6377-F0BB-8A3ED3FCA81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747641" y="90013"/>
            <a:ext cx="5444359" cy="67201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13621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D1D570A-11D2-2FC7-8200-6F1EBDB868EB}"/>
              </a:ext>
            </a:extLst>
          </p:cNvPr>
          <p:cNvSpPr>
            <a:spLocks noGrp="1"/>
          </p:cNvSpPr>
          <p:nvPr>
            <p:ph type="title"/>
          </p:nvPr>
        </p:nvSpPr>
        <p:spPr>
          <a:xfrm>
            <a:off x="2131301" y="336487"/>
            <a:ext cx="8229600" cy="749374"/>
          </a:xfrm>
        </p:spPr>
        <p:txBody>
          <a:bodyPr/>
          <a:lstStyle/>
          <a:p>
            <a:r>
              <a:rPr lang="en-US" dirty="0"/>
              <a:t>COURSE PLAN 2017</a:t>
            </a:r>
          </a:p>
        </p:txBody>
      </p:sp>
      <p:sp>
        <p:nvSpPr>
          <p:cNvPr id="10" name="Content Placeholder 7">
            <a:extLst>
              <a:ext uri="{FF2B5EF4-FFF2-40B4-BE49-F238E27FC236}">
                <a16:creationId xmlns:a16="http://schemas.microsoft.com/office/drawing/2014/main" id="{AABF19B2-B091-2809-031F-A1A5D8E408F9}"/>
              </a:ext>
            </a:extLst>
          </p:cNvPr>
          <p:cNvSpPr>
            <a:spLocks noGrp="1"/>
          </p:cNvSpPr>
          <p:nvPr>
            <p:ph idx="1"/>
          </p:nvPr>
        </p:nvSpPr>
        <p:spPr>
          <a:xfrm>
            <a:off x="1845688" y="3753711"/>
            <a:ext cx="1523308" cy="2395832"/>
          </a:xfrm>
          <a:ln>
            <a:noFill/>
          </a:ln>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mn-lt"/>
              </a:rPr>
              <a:t>Introductions</a:t>
            </a:r>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mn-lt"/>
              </a:rPr>
              <a:t>Course Outline and Goals</a:t>
            </a:r>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mn-lt"/>
              </a:rPr>
              <a:t>The “Napkin” Drawing</a:t>
            </a:r>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en-US" sz="1400" dirty="0">
                <a:latin typeface="+mn-lt"/>
              </a:rPr>
              <a:t>Defining Your Value Proposition</a:t>
            </a:r>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p>
          <a:p>
            <a:pPr marL="0" marR="0" lvl="0" indent="0" defTabSz="914400" eaLnBrk="1" fontAlgn="auto" latinLnBrk="0" hangingPunct="1">
              <a:lnSpc>
                <a:spcPct val="100000"/>
              </a:lnSpc>
              <a:spcBef>
                <a:spcPts val="0"/>
              </a:spcBef>
              <a:spcAft>
                <a:spcPts val="0"/>
              </a:spcAft>
              <a:buClrTx/>
              <a:buSzTx/>
              <a:buFontTx/>
              <a:buNone/>
              <a:tabLst/>
              <a:defRPr/>
            </a:pPr>
            <a:endParaRPr lang="en-US" sz="1400" dirty="0"/>
          </a:p>
        </p:txBody>
      </p:sp>
      <p:sp>
        <p:nvSpPr>
          <p:cNvPr id="11" name="TextBox 10">
            <a:extLst>
              <a:ext uri="{FF2B5EF4-FFF2-40B4-BE49-F238E27FC236}">
                <a16:creationId xmlns:a16="http://schemas.microsoft.com/office/drawing/2014/main" id="{E8951807-4224-3160-FAAF-EB9870D6FC28}"/>
              </a:ext>
            </a:extLst>
          </p:cNvPr>
          <p:cNvSpPr txBox="1"/>
          <p:nvPr/>
        </p:nvSpPr>
        <p:spPr>
          <a:xfrm>
            <a:off x="3563053" y="1753455"/>
            <a:ext cx="1561514" cy="3970318"/>
          </a:xfrm>
          <a:prstGeom prst="rect">
            <a:avLst/>
          </a:prstGeom>
          <a:noFill/>
          <a:ln>
            <a:noFill/>
          </a:ln>
        </p:spPr>
        <p:txBody>
          <a:bodyPr wrap="square" rtlCol="0">
            <a:spAutoFit/>
          </a:bodyPr>
          <a:lstStyle/>
          <a:p>
            <a:pPr lvl="0">
              <a:defRPr/>
            </a:pPr>
            <a:r>
              <a:rPr lang="en-US" sz="1400" dirty="0">
                <a:solidFill>
                  <a:schemeClr val="bg1"/>
                </a:solidFill>
              </a:rPr>
              <a:t>Your Audience(s) and Stakeholders</a:t>
            </a:r>
          </a:p>
          <a:p>
            <a:pPr lvl="0">
              <a:defRPr/>
            </a:pPr>
            <a:endParaRPr lang="en-US" sz="1400" dirty="0">
              <a:solidFill>
                <a:schemeClr val="bg1"/>
              </a:solidFill>
            </a:endParaRPr>
          </a:p>
          <a:p>
            <a:pPr lvl="0">
              <a:defRPr/>
            </a:pPr>
            <a:endParaRPr lang="en-US" sz="1400" dirty="0">
              <a:solidFill>
                <a:schemeClr val="bg1"/>
              </a:solidFill>
            </a:endParaRPr>
          </a:p>
          <a:p>
            <a:pPr lvl="0">
              <a:defRPr/>
            </a:pPr>
            <a:endParaRPr lang="en-US" sz="1400" dirty="0">
              <a:solidFill>
                <a:schemeClr val="bg1"/>
              </a:solidFill>
            </a:endParaRPr>
          </a:p>
          <a:p>
            <a:pPr lvl="0">
              <a:defRPr/>
            </a:pPr>
            <a:endParaRPr lang="en-US" sz="1400" dirty="0">
              <a:solidFill>
                <a:schemeClr val="bg1"/>
              </a:solidFill>
            </a:endParaRPr>
          </a:p>
          <a:p>
            <a:pPr lvl="0">
              <a:defRPr/>
            </a:pPr>
            <a:endParaRPr lang="en-US" sz="1400" dirty="0">
              <a:solidFill>
                <a:schemeClr val="bg1"/>
              </a:solidFill>
            </a:endParaRPr>
          </a:p>
          <a:p>
            <a:pPr lvl="0">
              <a:defRPr/>
            </a:pPr>
            <a:r>
              <a:rPr lang="en-US" sz="1400" dirty="0">
                <a:solidFill>
                  <a:schemeClr val="bg1"/>
                </a:solidFill>
              </a:rPr>
              <a:t>Mapping the landscape</a:t>
            </a:r>
          </a:p>
          <a:p>
            <a:pPr lvl="0">
              <a:defRPr/>
            </a:pPr>
            <a:endParaRPr lang="en-US" sz="1400" dirty="0">
              <a:solidFill>
                <a:schemeClr val="bg1"/>
              </a:solidFill>
            </a:endParaRPr>
          </a:p>
          <a:p>
            <a:pPr lvl="0">
              <a:defRPr/>
            </a:pPr>
            <a:endParaRPr lang="en-US" sz="1400" dirty="0">
              <a:solidFill>
                <a:schemeClr val="bg1"/>
              </a:solidFill>
            </a:endParaRPr>
          </a:p>
          <a:p>
            <a:pPr lvl="0">
              <a:defRPr/>
            </a:pPr>
            <a:endParaRPr lang="en-US" sz="1400" dirty="0">
              <a:solidFill>
                <a:schemeClr val="bg1"/>
              </a:solidFill>
            </a:endParaRPr>
          </a:p>
          <a:p>
            <a:pPr lvl="0">
              <a:defRPr/>
            </a:pPr>
            <a:endParaRPr lang="en-US" sz="1400" dirty="0">
              <a:solidFill>
                <a:schemeClr val="bg1"/>
              </a:solidFill>
            </a:endParaRPr>
          </a:p>
          <a:p>
            <a:pPr lvl="0">
              <a:defRPr/>
            </a:pPr>
            <a:endParaRPr lang="en-US" sz="1400" dirty="0">
              <a:solidFill>
                <a:schemeClr val="bg1"/>
              </a:solidFill>
            </a:endParaRPr>
          </a:p>
          <a:p>
            <a:pPr lvl="0">
              <a:defRPr/>
            </a:pPr>
            <a:r>
              <a:rPr lang="en-US" sz="1400" dirty="0">
                <a:solidFill>
                  <a:schemeClr val="bg1"/>
                </a:solidFill>
              </a:rPr>
              <a:t>Going beyond your initial market</a:t>
            </a:r>
          </a:p>
          <a:p>
            <a:pPr lvl="0">
              <a:defRPr/>
            </a:pPr>
            <a:endParaRPr lang="en-US" sz="1400" dirty="0">
              <a:solidFill>
                <a:schemeClr val="bg1"/>
              </a:solidFill>
            </a:endParaRPr>
          </a:p>
          <a:p>
            <a:pPr lvl="0">
              <a:defRPr/>
            </a:pPr>
            <a:endParaRPr lang="en-US" sz="1400" dirty="0"/>
          </a:p>
        </p:txBody>
      </p:sp>
      <p:sp>
        <p:nvSpPr>
          <p:cNvPr id="12" name="TextBox 11">
            <a:extLst>
              <a:ext uri="{FF2B5EF4-FFF2-40B4-BE49-F238E27FC236}">
                <a16:creationId xmlns:a16="http://schemas.microsoft.com/office/drawing/2014/main" id="{B55FE0D5-F8CC-984A-C967-898A9D03C049}"/>
              </a:ext>
            </a:extLst>
          </p:cNvPr>
          <p:cNvSpPr txBox="1"/>
          <p:nvPr/>
        </p:nvSpPr>
        <p:spPr>
          <a:xfrm>
            <a:off x="5355551" y="1753455"/>
            <a:ext cx="1561514" cy="3970318"/>
          </a:xfrm>
          <a:prstGeom prst="rect">
            <a:avLst/>
          </a:prstGeom>
          <a:noFill/>
          <a:ln>
            <a:noFill/>
          </a:ln>
        </p:spPr>
        <p:txBody>
          <a:bodyPr wrap="square" rtlCol="0">
            <a:spAutoFit/>
          </a:bodyPr>
          <a:lstStyle/>
          <a:p>
            <a:r>
              <a:rPr lang="en-US" sz="1400" dirty="0">
                <a:solidFill>
                  <a:schemeClr val="bg1"/>
                </a:solidFill>
              </a:rPr>
              <a:t>Technology,  Open Source</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r>
              <a:rPr lang="en-US" sz="1400" dirty="0">
                <a:solidFill>
                  <a:schemeClr val="bg1"/>
                </a:solidFill>
              </a:rPr>
              <a:t>User Centered Design</a:t>
            </a:r>
            <a:endParaRPr lang="is-IS" sz="1400" dirty="0">
              <a:solidFill>
                <a:schemeClr val="bg1"/>
              </a:solidFill>
            </a:endParaRPr>
          </a:p>
          <a:p>
            <a:endParaRPr lang="is-IS" sz="1400" dirty="0">
              <a:solidFill>
                <a:schemeClr val="bg1"/>
              </a:solidFill>
            </a:endParaRPr>
          </a:p>
          <a:p>
            <a:endParaRPr lang="is-IS" sz="1400" dirty="0">
              <a:solidFill>
                <a:schemeClr val="bg1"/>
              </a:solidFill>
            </a:endParaRPr>
          </a:p>
          <a:p>
            <a:endParaRPr lang="is-IS" sz="1400" dirty="0">
              <a:solidFill>
                <a:schemeClr val="bg1"/>
              </a:solidFill>
            </a:endParaRPr>
          </a:p>
          <a:p>
            <a:endParaRPr lang="is-IS" sz="1400" dirty="0">
              <a:solidFill>
                <a:schemeClr val="bg1"/>
              </a:solidFill>
            </a:endParaRPr>
          </a:p>
          <a:p>
            <a:r>
              <a:rPr lang="is-IS" sz="1400" dirty="0">
                <a:solidFill>
                  <a:schemeClr val="bg1"/>
                </a:solidFill>
              </a:rPr>
              <a:t>G</a:t>
            </a:r>
            <a:r>
              <a:rPr lang="en-US" sz="1400" dirty="0">
                <a:solidFill>
                  <a:schemeClr val="bg1"/>
                </a:solidFill>
              </a:rPr>
              <a:t>o</a:t>
            </a:r>
            <a:r>
              <a:rPr lang="is-IS" sz="1400" dirty="0">
                <a:solidFill>
                  <a:schemeClr val="bg1"/>
                </a:solidFill>
              </a:rPr>
              <a:t>al Setting</a:t>
            </a:r>
          </a:p>
          <a:p>
            <a:endParaRPr lang="is-IS" sz="1400" dirty="0">
              <a:solidFill>
                <a:schemeClr val="bg1"/>
              </a:solidFill>
            </a:endParaRPr>
          </a:p>
          <a:p>
            <a:endParaRPr lang="is-IS" sz="1400" dirty="0">
              <a:solidFill>
                <a:schemeClr val="bg1"/>
              </a:solidFill>
            </a:endParaRPr>
          </a:p>
          <a:p>
            <a:endParaRPr lang="is-IS" sz="1400" dirty="0">
              <a:solidFill>
                <a:schemeClr val="bg1"/>
              </a:solidFill>
            </a:endParaRPr>
          </a:p>
          <a:p>
            <a:endParaRPr lang="is-IS" sz="1400" dirty="0">
              <a:solidFill>
                <a:schemeClr val="bg1"/>
              </a:solidFill>
            </a:endParaRPr>
          </a:p>
          <a:p>
            <a:r>
              <a:rPr lang="is-IS" sz="1400" dirty="0">
                <a:solidFill>
                  <a:schemeClr val="bg1"/>
                </a:solidFill>
              </a:rPr>
              <a:t>Budgeting</a:t>
            </a:r>
          </a:p>
        </p:txBody>
      </p:sp>
      <p:sp>
        <p:nvSpPr>
          <p:cNvPr id="13" name="TextBox 12">
            <a:extLst>
              <a:ext uri="{FF2B5EF4-FFF2-40B4-BE49-F238E27FC236}">
                <a16:creationId xmlns:a16="http://schemas.microsoft.com/office/drawing/2014/main" id="{495517D0-9043-84A4-847E-8EF837DEF0AD}"/>
              </a:ext>
            </a:extLst>
          </p:cNvPr>
          <p:cNvSpPr txBox="1"/>
          <p:nvPr/>
        </p:nvSpPr>
        <p:spPr>
          <a:xfrm>
            <a:off x="7148049" y="1753455"/>
            <a:ext cx="1561514" cy="3754874"/>
          </a:xfrm>
          <a:prstGeom prst="rect">
            <a:avLst/>
          </a:prstGeom>
          <a:noFill/>
          <a:ln>
            <a:noFill/>
          </a:ln>
        </p:spPr>
        <p:txBody>
          <a:bodyPr wrap="square" rtlCol="0">
            <a:spAutoFit/>
          </a:bodyPr>
          <a:lstStyle/>
          <a:p>
            <a:r>
              <a:rPr lang="en-US" sz="1400" dirty="0">
                <a:solidFill>
                  <a:schemeClr val="bg1"/>
                </a:solidFill>
              </a:rPr>
              <a:t>Cybersecurity</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r>
              <a:rPr lang="en-US" sz="1400" dirty="0">
                <a:solidFill>
                  <a:schemeClr val="bg1"/>
                </a:solidFill>
              </a:rPr>
              <a:t>On-Campus Support</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r>
              <a:rPr lang="en-US" sz="1400" dirty="0">
                <a:solidFill>
                  <a:schemeClr val="bg1"/>
                </a:solidFill>
              </a:rPr>
              <a:t>Funding </a:t>
            </a:r>
          </a:p>
          <a:p>
            <a:r>
              <a:rPr lang="en-US" sz="1400" dirty="0">
                <a:solidFill>
                  <a:schemeClr val="bg1"/>
                </a:solidFill>
              </a:rPr>
              <a:t>Models</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r>
              <a:rPr lang="en-US" sz="1400" dirty="0">
                <a:solidFill>
                  <a:schemeClr val="bg1"/>
                </a:solidFill>
              </a:rPr>
              <a:t>Marketing &amp; Outreach</a:t>
            </a:r>
          </a:p>
        </p:txBody>
      </p:sp>
      <p:sp>
        <p:nvSpPr>
          <p:cNvPr id="14" name="TextBox 13">
            <a:extLst>
              <a:ext uri="{FF2B5EF4-FFF2-40B4-BE49-F238E27FC236}">
                <a16:creationId xmlns:a16="http://schemas.microsoft.com/office/drawing/2014/main" id="{8106B3F0-D38C-69DC-BA62-88F5C57144E5}"/>
              </a:ext>
            </a:extLst>
          </p:cNvPr>
          <p:cNvSpPr txBox="1"/>
          <p:nvPr/>
        </p:nvSpPr>
        <p:spPr>
          <a:xfrm>
            <a:off x="8940547" y="1753455"/>
            <a:ext cx="1561514" cy="3754874"/>
          </a:xfrm>
          <a:prstGeom prst="rect">
            <a:avLst/>
          </a:prstGeom>
          <a:noFill/>
          <a:ln>
            <a:noFill/>
          </a:ln>
        </p:spPr>
        <p:txBody>
          <a:bodyPr wrap="square" rtlCol="0">
            <a:spAutoFit/>
          </a:bodyPr>
          <a:lstStyle/>
          <a:p>
            <a:r>
              <a:rPr lang="en-US" sz="1400" dirty="0">
                <a:solidFill>
                  <a:schemeClr val="bg1"/>
                </a:solidFill>
              </a:rPr>
              <a:t>Outreach</a:t>
            </a:r>
          </a:p>
          <a:p>
            <a:endParaRPr lang="en-US" sz="1400" dirty="0">
              <a:solidFill>
                <a:schemeClr val="bg1"/>
              </a:solidFill>
            </a:endParaRPr>
          </a:p>
          <a:p>
            <a:endParaRPr lang="en-US" sz="1400" dirty="0">
              <a:solidFill>
                <a:schemeClr val="bg1"/>
              </a:solidFill>
            </a:endParaRPr>
          </a:p>
          <a:p>
            <a:r>
              <a:rPr lang="en-US" sz="1400" dirty="0">
                <a:solidFill>
                  <a:schemeClr val="bg1"/>
                </a:solidFill>
              </a:rPr>
              <a:t>Your Sustainability Model – Making Your Case</a:t>
            </a:r>
          </a:p>
          <a:p>
            <a:endParaRPr lang="en-US" sz="1400" dirty="0">
              <a:solidFill>
                <a:schemeClr val="bg1"/>
              </a:solidFill>
            </a:endParaRPr>
          </a:p>
          <a:p>
            <a:endParaRPr lang="en-US" sz="1400" dirty="0">
              <a:solidFill>
                <a:schemeClr val="bg1"/>
              </a:solidFill>
            </a:endParaRPr>
          </a:p>
          <a:p>
            <a:r>
              <a:rPr lang="en-US" sz="1400" dirty="0">
                <a:solidFill>
                  <a:schemeClr val="bg1"/>
                </a:solidFill>
              </a:rPr>
              <a:t>Impact Measurement Case Study</a:t>
            </a:r>
          </a:p>
          <a:p>
            <a:endParaRPr lang="en-US" sz="1400" dirty="0">
              <a:solidFill>
                <a:schemeClr val="bg1"/>
              </a:solidFill>
            </a:endParaRPr>
          </a:p>
          <a:p>
            <a:endParaRPr lang="en-US" sz="1400" dirty="0">
              <a:solidFill>
                <a:schemeClr val="bg1"/>
              </a:solidFill>
            </a:endParaRPr>
          </a:p>
          <a:p>
            <a:r>
              <a:rPr lang="en-US" sz="1400" dirty="0">
                <a:solidFill>
                  <a:schemeClr val="bg1"/>
                </a:solidFill>
              </a:rPr>
              <a:t>Next Steps</a:t>
            </a:r>
          </a:p>
          <a:p>
            <a:endParaRPr lang="en-US" sz="1400" dirty="0">
              <a:solidFill>
                <a:schemeClr val="bg1"/>
              </a:solidFill>
            </a:endParaRPr>
          </a:p>
          <a:p>
            <a:endParaRPr lang="en-US" sz="1400" dirty="0">
              <a:solidFill>
                <a:schemeClr val="bg1"/>
              </a:solidFill>
            </a:endParaRPr>
          </a:p>
          <a:p>
            <a:r>
              <a:rPr lang="en-US" sz="1400" dirty="0">
                <a:solidFill>
                  <a:schemeClr val="bg1"/>
                </a:solidFill>
              </a:rPr>
              <a:t>Closing</a:t>
            </a:r>
            <a:endParaRPr lang="en-US" dirty="0">
              <a:solidFill>
                <a:schemeClr val="bg1"/>
              </a:solidFill>
            </a:endParaRPr>
          </a:p>
        </p:txBody>
      </p:sp>
      <p:sp>
        <p:nvSpPr>
          <p:cNvPr id="15" name="TextBox 14">
            <a:extLst>
              <a:ext uri="{FF2B5EF4-FFF2-40B4-BE49-F238E27FC236}">
                <a16:creationId xmlns:a16="http://schemas.microsoft.com/office/drawing/2014/main" id="{74047FF8-F56C-D3A1-4FA5-50A4A67B12CA}"/>
              </a:ext>
            </a:extLst>
          </p:cNvPr>
          <p:cNvSpPr txBox="1"/>
          <p:nvPr/>
        </p:nvSpPr>
        <p:spPr>
          <a:xfrm>
            <a:off x="1832540" y="1249101"/>
            <a:ext cx="1450730" cy="307777"/>
          </a:xfrm>
          <a:prstGeom prst="rect">
            <a:avLst/>
          </a:prstGeom>
          <a:solidFill>
            <a:schemeClr val="accent2">
              <a:lumMod val="40000"/>
              <a:lumOff val="60000"/>
            </a:schemeClr>
          </a:solidFill>
          <a:ln>
            <a:solidFill>
              <a:schemeClr val="accent1"/>
            </a:solidFill>
          </a:ln>
        </p:spPr>
        <p:txBody>
          <a:bodyPr wrap="square" rtlCol="0">
            <a:spAutoFit/>
          </a:bodyPr>
          <a:lstStyle/>
          <a:p>
            <a:r>
              <a:rPr lang="en-US" sz="1400" dirty="0"/>
              <a:t>MONDAY</a:t>
            </a:r>
          </a:p>
        </p:txBody>
      </p:sp>
      <p:sp>
        <p:nvSpPr>
          <p:cNvPr id="16" name="TextBox 15">
            <a:extLst>
              <a:ext uri="{FF2B5EF4-FFF2-40B4-BE49-F238E27FC236}">
                <a16:creationId xmlns:a16="http://schemas.microsoft.com/office/drawing/2014/main" id="{F93706D1-E81C-95A9-F9C1-090E2238602A}"/>
              </a:ext>
            </a:extLst>
          </p:cNvPr>
          <p:cNvSpPr txBox="1"/>
          <p:nvPr/>
        </p:nvSpPr>
        <p:spPr>
          <a:xfrm>
            <a:off x="3563053" y="1265769"/>
            <a:ext cx="1450730" cy="307777"/>
          </a:xfrm>
          <a:prstGeom prst="rect">
            <a:avLst/>
          </a:prstGeom>
          <a:solidFill>
            <a:schemeClr val="accent2">
              <a:lumMod val="40000"/>
              <a:lumOff val="60000"/>
            </a:schemeClr>
          </a:solidFill>
          <a:ln>
            <a:solidFill>
              <a:schemeClr val="accent1"/>
            </a:solidFill>
          </a:ln>
        </p:spPr>
        <p:txBody>
          <a:bodyPr wrap="square" rtlCol="0">
            <a:spAutoFit/>
          </a:bodyPr>
          <a:lstStyle/>
          <a:p>
            <a:r>
              <a:rPr lang="en-US" sz="1400" dirty="0"/>
              <a:t>TUESDAY</a:t>
            </a:r>
          </a:p>
        </p:txBody>
      </p:sp>
      <p:sp>
        <p:nvSpPr>
          <p:cNvPr id="17" name="TextBox 16">
            <a:extLst>
              <a:ext uri="{FF2B5EF4-FFF2-40B4-BE49-F238E27FC236}">
                <a16:creationId xmlns:a16="http://schemas.microsoft.com/office/drawing/2014/main" id="{83814BF7-276B-BA62-B785-D4A135129BAB}"/>
              </a:ext>
            </a:extLst>
          </p:cNvPr>
          <p:cNvSpPr txBox="1"/>
          <p:nvPr/>
        </p:nvSpPr>
        <p:spPr>
          <a:xfrm>
            <a:off x="5355551" y="1265768"/>
            <a:ext cx="1450730" cy="307777"/>
          </a:xfrm>
          <a:prstGeom prst="rect">
            <a:avLst/>
          </a:prstGeom>
          <a:solidFill>
            <a:schemeClr val="accent2">
              <a:lumMod val="40000"/>
              <a:lumOff val="60000"/>
            </a:schemeClr>
          </a:solidFill>
          <a:ln>
            <a:solidFill>
              <a:schemeClr val="accent1"/>
            </a:solidFill>
          </a:ln>
        </p:spPr>
        <p:txBody>
          <a:bodyPr wrap="square" rtlCol="0">
            <a:spAutoFit/>
          </a:bodyPr>
          <a:lstStyle/>
          <a:p>
            <a:r>
              <a:rPr lang="en-US" sz="1400" dirty="0"/>
              <a:t>WEDNESDAY</a:t>
            </a:r>
          </a:p>
        </p:txBody>
      </p:sp>
      <p:sp>
        <p:nvSpPr>
          <p:cNvPr id="18" name="TextBox 17">
            <a:extLst>
              <a:ext uri="{FF2B5EF4-FFF2-40B4-BE49-F238E27FC236}">
                <a16:creationId xmlns:a16="http://schemas.microsoft.com/office/drawing/2014/main" id="{37519711-DA89-0B7D-F4A0-119033337E70}"/>
              </a:ext>
            </a:extLst>
          </p:cNvPr>
          <p:cNvSpPr txBox="1"/>
          <p:nvPr/>
        </p:nvSpPr>
        <p:spPr>
          <a:xfrm>
            <a:off x="7148049" y="1265767"/>
            <a:ext cx="1450730" cy="307777"/>
          </a:xfrm>
          <a:prstGeom prst="rect">
            <a:avLst/>
          </a:prstGeom>
          <a:solidFill>
            <a:schemeClr val="accent2">
              <a:lumMod val="40000"/>
              <a:lumOff val="60000"/>
            </a:schemeClr>
          </a:solidFill>
          <a:ln>
            <a:solidFill>
              <a:schemeClr val="accent1"/>
            </a:solidFill>
          </a:ln>
        </p:spPr>
        <p:txBody>
          <a:bodyPr wrap="square" rtlCol="0">
            <a:spAutoFit/>
          </a:bodyPr>
          <a:lstStyle/>
          <a:p>
            <a:r>
              <a:rPr lang="en-US" sz="1400" dirty="0"/>
              <a:t>THURSDAY</a:t>
            </a:r>
          </a:p>
        </p:txBody>
      </p:sp>
      <p:sp>
        <p:nvSpPr>
          <p:cNvPr id="19" name="TextBox 18">
            <a:extLst>
              <a:ext uri="{FF2B5EF4-FFF2-40B4-BE49-F238E27FC236}">
                <a16:creationId xmlns:a16="http://schemas.microsoft.com/office/drawing/2014/main" id="{049D2DF6-893E-9A28-30C6-7BFC45B418F3}"/>
              </a:ext>
            </a:extLst>
          </p:cNvPr>
          <p:cNvSpPr txBox="1"/>
          <p:nvPr/>
        </p:nvSpPr>
        <p:spPr>
          <a:xfrm>
            <a:off x="8940547" y="1265766"/>
            <a:ext cx="1450730" cy="307777"/>
          </a:xfrm>
          <a:prstGeom prst="rect">
            <a:avLst/>
          </a:prstGeom>
          <a:solidFill>
            <a:schemeClr val="accent2">
              <a:lumMod val="40000"/>
              <a:lumOff val="60000"/>
            </a:schemeClr>
          </a:solidFill>
          <a:ln>
            <a:solidFill>
              <a:schemeClr val="accent1"/>
            </a:solidFill>
          </a:ln>
        </p:spPr>
        <p:txBody>
          <a:bodyPr wrap="square" rtlCol="0">
            <a:spAutoFit/>
          </a:bodyPr>
          <a:lstStyle/>
          <a:p>
            <a:r>
              <a:rPr lang="en-US" sz="1400" dirty="0"/>
              <a:t>FRIDAY</a:t>
            </a:r>
          </a:p>
        </p:txBody>
      </p:sp>
    </p:spTree>
    <p:extLst>
      <p:ext uri="{BB962C8B-B14F-4D97-AF65-F5344CB8AC3E}">
        <p14:creationId xmlns:p14="http://schemas.microsoft.com/office/powerpoint/2010/main" val="3039125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 – Improvements</a:t>
            </a:r>
          </a:p>
        </p:txBody>
      </p:sp>
      <p:pic>
        <p:nvPicPr>
          <p:cNvPr id="3" name="Picture 2" descr="Screen Shot 2017-10-15 at 1.46.11 PM.png">
            <a:extLst>
              <a:ext uri="{FF2B5EF4-FFF2-40B4-BE49-F238E27FC236}">
                <a16:creationId xmlns:a16="http://schemas.microsoft.com/office/drawing/2014/main" id="{62F1DD5F-935B-6945-31D6-6F729594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89088"/>
            <a:ext cx="4992901" cy="2667602"/>
          </a:xfrm>
          <a:prstGeom prst="rect">
            <a:avLst/>
          </a:prstGeom>
        </p:spPr>
      </p:pic>
      <p:pic>
        <p:nvPicPr>
          <p:cNvPr id="4" name="Picture 3" descr="Screen Shot 2017-10-15 at 1.46.27 PM.png">
            <a:extLst>
              <a:ext uri="{FF2B5EF4-FFF2-40B4-BE49-F238E27FC236}">
                <a16:creationId xmlns:a16="http://schemas.microsoft.com/office/drawing/2014/main" id="{DA2C3587-042F-44D5-B624-D81E6B5B3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06717"/>
            <a:ext cx="4830548" cy="2489153"/>
          </a:xfrm>
          <a:prstGeom prst="rect">
            <a:avLst/>
          </a:prstGeom>
        </p:spPr>
      </p:pic>
      <p:sp>
        <p:nvSpPr>
          <p:cNvPr id="5" name="Content Placeholder 3">
            <a:extLst>
              <a:ext uri="{FF2B5EF4-FFF2-40B4-BE49-F238E27FC236}">
                <a16:creationId xmlns:a16="http://schemas.microsoft.com/office/drawing/2014/main" id="{FAF3DFF6-7F62-EFF9-BE53-E4B5D7A606DD}"/>
              </a:ext>
            </a:extLst>
          </p:cNvPr>
          <p:cNvSpPr txBox="1">
            <a:spLocks/>
          </p:cNvSpPr>
          <p:nvPr/>
        </p:nvSpPr>
        <p:spPr>
          <a:xfrm>
            <a:off x="1099454" y="5883360"/>
            <a:ext cx="8224982" cy="609515"/>
          </a:xfrm>
          <a:prstGeom prst="rect">
            <a:avLst/>
          </a:prstGeom>
        </p:spPr>
        <p:txBody>
          <a:bodyPr vert="horz" lIns="91440" tIns="45720" rIns="91440" bIns="45720" rtlCol="0">
            <a:noAutofit/>
          </a:bodyPr>
          <a:lstStyle>
            <a:lvl1pPr marL="284163" indent="-273050" algn="l" defTabSz="914400" rtl="0" eaLnBrk="1" latinLnBrk="0" hangingPunct="1">
              <a:lnSpc>
                <a:spcPct val="100000"/>
              </a:lnSpc>
              <a:spcBef>
                <a:spcPts val="1000"/>
              </a:spcBef>
              <a:buClr>
                <a:schemeClr val="tx2"/>
              </a:buClr>
              <a:buSzPct val="110000"/>
              <a:buFont typeface="Arial" panose="020B0604020202020204" pitchFamily="34" charset="0"/>
              <a:buChar char="•"/>
              <a:defRPr sz="2800" kern="1200">
                <a:solidFill>
                  <a:schemeClr val="tx2"/>
                </a:solidFill>
                <a:latin typeface="+mn-lt"/>
                <a:ea typeface="+mn-ea"/>
                <a:cs typeface="+mn-cs"/>
              </a:defRPr>
            </a:lvl1pPr>
            <a:lvl2pPr marL="630238"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400" kern="1200">
                <a:solidFill>
                  <a:schemeClr val="tx2"/>
                </a:solidFill>
                <a:latin typeface="+mn-lt"/>
                <a:ea typeface="+mn-ea"/>
                <a:cs typeface="+mn-cs"/>
              </a:defRPr>
            </a:lvl2pPr>
            <a:lvl3pPr marL="9683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000" kern="1200">
                <a:solidFill>
                  <a:schemeClr val="tx2"/>
                </a:solidFill>
                <a:latin typeface="+mn-lt"/>
                <a:ea typeface="+mn-ea"/>
                <a:cs typeface="+mn-cs"/>
              </a:defRPr>
            </a:lvl3pPr>
            <a:lvl4pPr marL="12604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4pPr>
            <a:lvl5pPr marL="1598613"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en-US" sz="2200" dirty="0" err="1">
                <a:solidFill>
                  <a:schemeClr val="bg1"/>
                </a:solidFill>
              </a:rPr>
              <a:t>Bootcamp</a:t>
            </a:r>
            <a:r>
              <a:rPr lang="en-US" sz="2200" dirty="0">
                <a:solidFill>
                  <a:schemeClr val="bg1"/>
                </a:solidFill>
              </a:rPr>
              <a:t> 1				     </a:t>
            </a:r>
            <a:r>
              <a:rPr lang="en-US" sz="2200" dirty="0" err="1">
                <a:solidFill>
                  <a:schemeClr val="bg1"/>
                </a:solidFill>
              </a:rPr>
              <a:t>Bootcamp</a:t>
            </a:r>
            <a:r>
              <a:rPr lang="en-US" sz="2200" dirty="0">
                <a:solidFill>
                  <a:schemeClr val="bg1"/>
                </a:solidFill>
              </a:rPr>
              <a:t> 2</a:t>
            </a:r>
          </a:p>
        </p:txBody>
      </p:sp>
    </p:spTree>
    <p:extLst>
      <p:ext uri="{BB962C8B-B14F-4D97-AF65-F5344CB8AC3E}">
        <p14:creationId xmlns:p14="http://schemas.microsoft.com/office/powerpoint/2010/main" val="13078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C180-A420-FCC8-3F2D-D674A2CE17ED}"/>
              </a:ext>
            </a:extLst>
          </p:cNvPr>
          <p:cNvSpPr>
            <a:spLocks noGrp="1"/>
          </p:cNvSpPr>
          <p:nvPr>
            <p:ph type="title"/>
          </p:nvPr>
        </p:nvSpPr>
        <p:spPr/>
        <p:txBody>
          <a:bodyPr/>
          <a:lstStyle/>
          <a:p>
            <a:r>
              <a:rPr lang="en-US"/>
              <a:t>Feedback – Improvements</a:t>
            </a:r>
          </a:p>
        </p:txBody>
      </p:sp>
      <p:sp>
        <p:nvSpPr>
          <p:cNvPr id="8" name="Content Placeholder 3">
            <a:extLst>
              <a:ext uri="{FF2B5EF4-FFF2-40B4-BE49-F238E27FC236}">
                <a16:creationId xmlns:a16="http://schemas.microsoft.com/office/drawing/2014/main" id="{2C2E2A95-EBCD-2D4B-6086-5505AA267925}"/>
              </a:ext>
            </a:extLst>
          </p:cNvPr>
          <p:cNvSpPr txBox="1">
            <a:spLocks/>
          </p:cNvSpPr>
          <p:nvPr/>
        </p:nvSpPr>
        <p:spPr>
          <a:xfrm>
            <a:off x="499918" y="5727785"/>
            <a:ext cx="8224982" cy="609515"/>
          </a:xfrm>
          <a:prstGeom prst="rect">
            <a:avLst/>
          </a:prstGeom>
        </p:spPr>
        <p:txBody>
          <a:bodyPr vert="horz" lIns="91440" tIns="45720" rIns="91440" bIns="45720" rtlCol="0">
            <a:noAutofit/>
          </a:bodyPr>
          <a:lstStyle>
            <a:lvl1pPr marL="284163" indent="-273050" algn="l" defTabSz="914400" rtl="0" eaLnBrk="1" latinLnBrk="0" hangingPunct="1">
              <a:lnSpc>
                <a:spcPct val="100000"/>
              </a:lnSpc>
              <a:spcBef>
                <a:spcPts val="1000"/>
              </a:spcBef>
              <a:buClr>
                <a:schemeClr val="tx2"/>
              </a:buClr>
              <a:buSzPct val="110000"/>
              <a:buFont typeface="Arial" panose="020B0604020202020204" pitchFamily="34" charset="0"/>
              <a:buChar char="•"/>
              <a:defRPr sz="2800" kern="1200">
                <a:solidFill>
                  <a:schemeClr val="tx2"/>
                </a:solidFill>
                <a:latin typeface="+mn-lt"/>
                <a:ea typeface="+mn-ea"/>
                <a:cs typeface="+mn-cs"/>
              </a:defRPr>
            </a:lvl1pPr>
            <a:lvl2pPr marL="630238"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400" kern="1200">
                <a:solidFill>
                  <a:schemeClr val="tx2"/>
                </a:solidFill>
                <a:latin typeface="+mn-lt"/>
                <a:ea typeface="+mn-ea"/>
                <a:cs typeface="+mn-cs"/>
              </a:defRPr>
            </a:lvl2pPr>
            <a:lvl3pPr marL="9683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000" kern="1200">
                <a:solidFill>
                  <a:schemeClr val="tx2"/>
                </a:solidFill>
                <a:latin typeface="+mn-lt"/>
                <a:ea typeface="+mn-ea"/>
                <a:cs typeface="+mn-cs"/>
              </a:defRPr>
            </a:lvl3pPr>
            <a:lvl4pPr marL="12604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4pPr>
            <a:lvl5pPr marL="1598613"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en-US" sz="2200" dirty="0" err="1">
                <a:solidFill>
                  <a:schemeClr val="bg1"/>
                </a:solidFill>
              </a:rPr>
              <a:t>Bootcamp</a:t>
            </a:r>
            <a:r>
              <a:rPr lang="en-US" sz="2200" dirty="0">
                <a:solidFill>
                  <a:schemeClr val="bg1"/>
                </a:solidFill>
              </a:rPr>
              <a:t> 1				                      </a:t>
            </a:r>
            <a:r>
              <a:rPr lang="en-US" sz="2200" dirty="0" err="1">
                <a:solidFill>
                  <a:schemeClr val="bg1"/>
                </a:solidFill>
              </a:rPr>
              <a:t>Bootcamp</a:t>
            </a:r>
            <a:r>
              <a:rPr lang="en-US" sz="2200" dirty="0">
                <a:solidFill>
                  <a:schemeClr val="bg1"/>
                </a:solidFill>
              </a:rPr>
              <a:t> 2</a:t>
            </a:r>
          </a:p>
        </p:txBody>
      </p:sp>
      <p:pic>
        <p:nvPicPr>
          <p:cNvPr id="9" name="Picture 8" descr="Screen Shot 2017-10-15 at 1.56.50 PM.png">
            <a:extLst>
              <a:ext uri="{FF2B5EF4-FFF2-40B4-BE49-F238E27FC236}">
                <a16:creationId xmlns:a16="http://schemas.microsoft.com/office/drawing/2014/main" id="{78B2F36B-1968-2634-585A-734976E56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7"/>
            <a:ext cx="5447395" cy="2912843"/>
          </a:xfrm>
          <a:prstGeom prst="rect">
            <a:avLst/>
          </a:prstGeom>
        </p:spPr>
      </p:pic>
      <p:pic>
        <p:nvPicPr>
          <p:cNvPr id="10" name="Picture 9" descr="Screen Shot 2017-10-15 at 1.56.26 PM.png">
            <a:extLst>
              <a:ext uri="{FF2B5EF4-FFF2-40B4-BE49-F238E27FC236}">
                <a16:creationId xmlns:a16="http://schemas.microsoft.com/office/drawing/2014/main" id="{A590BD0A-9BEF-F9B8-5034-AFA628E23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395" y="2963917"/>
            <a:ext cx="5204687" cy="2763868"/>
          </a:xfrm>
          <a:prstGeom prst="rect">
            <a:avLst/>
          </a:prstGeom>
        </p:spPr>
      </p:pic>
    </p:spTree>
    <p:extLst>
      <p:ext uri="{BB962C8B-B14F-4D97-AF65-F5344CB8AC3E}">
        <p14:creationId xmlns:p14="http://schemas.microsoft.com/office/powerpoint/2010/main" val="313686952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CI-SGX3slidestemplate" id="{12662DAE-BC11-924A-A006-B0EEA643DACA}" vid="{0E31B541-1765-ED45-A314-93A05596610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CI-SGX3slidestemplate" id="{12662DAE-BC11-924A-A006-B0EEA643DACA}" vid="{F67A3B08-33A1-3646-890B-5DEFCEE680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1_Custom Design</Template>
  <TotalTime>2086</TotalTime>
  <Words>1123</Words>
  <Application>Microsoft Macintosh PowerPoint</Application>
  <PresentationFormat>Widescreen</PresentationFormat>
  <Paragraphs>204</Paragraphs>
  <Slides>26</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Calibri</vt:lpstr>
      <vt:lpstr>Calibri Light</vt:lpstr>
      <vt:lpstr>Gill Sans MT</vt:lpstr>
      <vt:lpstr>Helvetica</vt:lpstr>
      <vt:lpstr>Lato</vt:lpstr>
      <vt:lpstr>Open Sans</vt:lpstr>
      <vt:lpstr>Open Sans Light</vt:lpstr>
      <vt:lpstr>1_Custom Design</vt:lpstr>
      <vt:lpstr>Custom Design</vt:lpstr>
      <vt:lpstr>Office Theme</vt:lpstr>
      <vt:lpstr>Starting with a Firm Foundation: Building a Sustainability Program for the Australian Research Data Commons</vt:lpstr>
      <vt:lpstr>Sustainability for  Science Gateways</vt:lpstr>
      <vt:lpstr>SGX3</vt:lpstr>
      <vt:lpstr>SGX3 and SGCI</vt:lpstr>
      <vt:lpstr>Bootcamp aka Focus Week</vt:lpstr>
      <vt:lpstr>From Bootcamp to  Focus Week</vt:lpstr>
      <vt:lpstr>COURSE PLAN 2017</vt:lpstr>
      <vt:lpstr>Feedback – Improvements</vt:lpstr>
      <vt:lpstr>Feedback – Improvements</vt:lpstr>
      <vt:lpstr>Feedback – Improvements</vt:lpstr>
      <vt:lpstr>Feedback to the First Bootcamps</vt:lpstr>
      <vt:lpstr>PowerPoint Presentation</vt:lpstr>
      <vt:lpstr>PowerPoint Presentation</vt:lpstr>
      <vt:lpstr>Focus Week Topics</vt:lpstr>
      <vt:lpstr>Focus Week Restructuring</vt:lpstr>
      <vt:lpstr>Focus Week Agenda</vt:lpstr>
      <vt:lpstr>Focus Week</vt:lpstr>
      <vt:lpstr>Feedback</vt:lpstr>
      <vt:lpstr>Feedback</vt:lpstr>
      <vt:lpstr>Feedback</vt:lpstr>
      <vt:lpstr>Feedback</vt:lpstr>
      <vt:lpstr>Feedback</vt:lpstr>
      <vt:lpstr>Feedback</vt:lpstr>
      <vt:lpstr>Feedback</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dc:title>
  <dc:creator>Sandra Gesing</dc:creator>
  <cp:lastModifiedBy>Sandra Gesing</cp:lastModifiedBy>
  <cp:revision>60</cp:revision>
  <dcterms:created xsi:type="dcterms:W3CDTF">2023-02-08T14:06:06Z</dcterms:created>
  <dcterms:modified xsi:type="dcterms:W3CDTF">2023-06-15T07:26:52Z</dcterms:modified>
</cp:coreProperties>
</file>