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7"/>
  </p:notesMasterIdLst>
  <p:sldIdLst>
    <p:sldId id="983" r:id="rId2"/>
    <p:sldId id="994" r:id="rId3"/>
    <p:sldId id="257" r:id="rId4"/>
    <p:sldId id="999" r:id="rId5"/>
    <p:sldId id="990" r:id="rId6"/>
    <p:sldId id="1001" r:id="rId7"/>
    <p:sldId id="259" r:id="rId8"/>
    <p:sldId id="262" r:id="rId9"/>
    <p:sldId id="263" r:id="rId10"/>
    <p:sldId id="264" r:id="rId11"/>
    <p:sldId id="261" r:id="rId12"/>
    <p:sldId id="265" r:id="rId13"/>
    <p:sldId id="266" r:id="rId14"/>
    <p:sldId id="268" r:id="rId15"/>
    <p:sldId id="269" r:id="rId16"/>
    <p:sldId id="270" r:id="rId17"/>
    <p:sldId id="273" r:id="rId18"/>
    <p:sldId id="1002" r:id="rId19"/>
    <p:sldId id="988" r:id="rId20"/>
    <p:sldId id="260" r:id="rId21"/>
    <p:sldId id="275" r:id="rId22"/>
    <p:sldId id="989" r:id="rId23"/>
    <p:sldId id="267" r:id="rId24"/>
    <p:sldId id="271" r:id="rId25"/>
    <p:sldId id="272" r:id="rId26"/>
  </p:sldIdLst>
  <p:sldSz cx="12192000" cy="6858000"/>
  <p:notesSz cx="6858000" cy="9144000"/>
  <p:embeddedFontLst>
    <p:embeddedFont>
      <p:font typeface="Arimo" panose="020B0604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Lato Black" panose="020F0502020204030204" pitchFamily="34" charset="0"/>
      <p:bold r:id="rId36"/>
      <p:italic r:id="rId37"/>
      <p:boldItalic r:id="rId38"/>
    </p:embeddedFont>
    <p:embeddedFont>
      <p:font typeface="Open Sans" panose="020B0606030504020204" pitchFamily="34" charset="0"/>
      <p:regular r:id="rId39"/>
      <p:bold r:id="rId40"/>
      <p:italic r:id="rId41"/>
      <p:boldItalic r:id="rId42"/>
    </p:embeddedFont>
    <p:embeddedFont>
      <p:font typeface="Open Sans Light" panose="020B0306030504020204" pitchFamily="34" charset="0"/>
      <p:regular r:id="rId43"/>
      <p:bold r:id="rId44"/>
      <p:italic r:id="rId45"/>
      <p:boldItalic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624"/>
  </p:normalViewPr>
  <p:slideViewPr>
    <p:cSldViewPr snapToGrid="0">
      <p:cViewPr varScale="1">
        <p:scale>
          <a:sx n="77" d="100"/>
          <a:sy n="77" d="100"/>
        </p:scale>
        <p:origin x="20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aaeda5bea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aaeda5bea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2eccf232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92eccf232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92eccf232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92eccf232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92eccf232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92eccf232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2eccf232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2eccf232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2eccf232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92eccf232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38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aaeda5bea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9aaeda5bea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3" name="Google Shape;113;g29aaeda5bea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92eccf232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92eccf232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92eccf232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92eccf232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2eccf232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2eccf232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2eccf232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2eccf232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aaeda5bea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aaeda5bea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aaeda5bea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9aaeda5bea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aaeda5bea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aaeda5bea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aaeda5be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aaeda5be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aaeda5be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aaeda5be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aaeda5b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9aaeda5b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2eccf23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92eccf23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2eccf232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2eccf232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1_Title and Content">
    <p:spTree>
      <p:nvGrpSpPr>
        <p:cNvPr id="1" name="Shape 61"/>
        <p:cNvGrpSpPr/>
        <p:nvPr/>
      </p:nvGrpSpPr>
      <p:grpSpPr>
        <a:xfrm>
          <a:off x="0" y="0"/>
          <a:ext cx="0" cy="0"/>
          <a:chOff x="0" y="0"/>
          <a:chExt cx="0" cy="0"/>
        </a:xfrm>
      </p:grpSpPr>
      <p:sp>
        <p:nvSpPr>
          <p:cNvPr id="62" name="Google Shape;62;p15"/>
          <p:cNvSpPr txBox="1">
            <a:spLocks noGrp="1"/>
          </p:cNvSpPr>
          <p:nvPr>
            <p:ph type="body" idx="1"/>
          </p:nvPr>
        </p:nvSpPr>
        <p:spPr>
          <a:xfrm>
            <a:off x="609600" y="1676400"/>
            <a:ext cx="10972800" cy="4276200"/>
          </a:xfrm>
          <a:prstGeom prst="rect">
            <a:avLst/>
          </a:prstGeom>
          <a:noFill/>
          <a:ln>
            <a:noFill/>
          </a:ln>
        </p:spPr>
        <p:txBody>
          <a:bodyPr spcFirstLastPara="1" wrap="square" lIns="91425" tIns="45700" rIns="91425" bIns="45700" anchor="t" anchorCtr="0">
            <a:normAutofit/>
          </a:bodyPr>
          <a:lstStyle>
            <a:lvl1pPr marL="457200" lvl="0" indent="-424180" algn="l" rtl="0">
              <a:lnSpc>
                <a:spcPct val="100000"/>
              </a:lnSpc>
              <a:spcBef>
                <a:spcPts val="1000"/>
              </a:spcBef>
              <a:spcAft>
                <a:spcPts val="0"/>
              </a:spcAft>
              <a:buClr>
                <a:schemeClr val="dk1"/>
              </a:buClr>
              <a:buSzPts val="3080"/>
              <a:buChar char="•"/>
              <a:defRPr>
                <a:latin typeface="Arimo"/>
                <a:ea typeface="Arimo"/>
                <a:cs typeface="Arimo"/>
                <a:sym typeface="Arimo"/>
              </a:defRPr>
            </a:lvl1pPr>
            <a:lvl2pPr marL="914400" lvl="1" indent="-396240" algn="l" rtl="0">
              <a:lnSpc>
                <a:spcPct val="100000"/>
              </a:lnSpc>
              <a:spcBef>
                <a:spcPts val="500"/>
              </a:spcBef>
              <a:spcAft>
                <a:spcPts val="0"/>
              </a:spcAft>
              <a:buClr>
                <a:schemeClr val="dk1"/>
              </a:buClr>
              <a:buSzPts val="2640"/>
              <a:buChar char="•"/>
              <a:defRPr>
                <a:latin typeface="Arimo"/>
                <a:ea typeface="Arimo"/>
                <a:cs typeface="Arimo"/>
                <a:sym typeface="Arimo"/>
              </a:defRPr>
            </a:lvl2pPr>
            <a:lvl3pPr marL="1371600" lvl="2" indent="-368300" algn="l" rtl="0">
              <a:lnSpc>
                <a:spcPct val="100000"/>
              </a:lnSpc>
              <a:spcBef>
                <a:spcPts val="500"/>
              </a:spcBef>
              <a:spcAft>
                <a:spcPts val="0"/>
              </a:spcAft>
              <a:buClr>
                <a:schemeClr val="dk1"/>
              </a:buClr>
              <a:buSzPts val="2200"/>
              <a:buChar char="•"/>
              <a:defRPr>
                <a:latin typeface="Arimo"/>
                <a:ea typeface="Arimo"/>
                <a:cs typeface="Arimo"/>
                <a:sym typeface="Arimo"/>
              </a:defRPr>
            </a:lvl3pPr>
            <a:lvl4pPr marL="1828800" lvl="3" indent="-354330" algn="l" rtl="0">
              <a:lnSpc>
                <a:spcPct val="100000"/>
              </a:lnSpc>
              <a:spcBef>
                <a:spcPts val="500"/>
              </a:spcBef>
              <a:spcAft>
                <a:spcPts val="0"/>
              </a:spcAft>
              <a:buClr>
                <a:schemeClr val="dk1"/>
              </a:buClr>
              <a:buSzPts val="1980"/>
              <a:buChar char="•"/>
              <a:defRPr>
                <a:latin typeface="Arimo"/>
                <a:ea typeface="Arimo"/>
                <a:cs typeface="Arimo"/>
                <a:sym typeface="Arimo"/>
              </a:defRPr>
            </a:lvl4pPr>
            <a:lvl5pPr marL="2286000" lvl="4" indent="-354329" algn="l" rtl="0">
              <a:lnSpc>
                <a:spcPct val="100000"/>
              </a:lnSpc>
              <a:spcBef>
                <a:spcPts val="500"/>
              </a:spcBef>
              <a:spcAft>
                <a:spcPts val="0"/>
              </a:spcAft>
              <a:buClr>
                <a:schemeClr val="dk1"/>
              </a:buClr>
              <a:buSzPts val="1980"/>
              <a:buChar char="•"/>
              <a:defRPr>
                <a:latin typeface="Arimo"/>
                <a:ea typeface="Arimo"/>
                <a:cs typeface="Arimo"/>
                <a:sym typeface="Arimo"/>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15"/>
          <p:cNvSpPr txBox="1">
            <a:spLocks noGrp="1"/>
          </p:cNvSpPr>
          <p:nvPr>
            <p:ph type="sldNum" idx="12"/>
          </p:nvPr>
        </p:nvSpPr>
        <p:spPr>
          <a:xfrm>
            <a:off x="10904754" y="6145798"/>
            <a:ext cx="677400" cy="429900"/>
          </a:xfrm>
          <a:prstGeom prst="rect">
            <a:avLst/>
          </a:prstGeom>
          <a:noFill/>
          <a:ln>
            <a:noFill/>
          </a:ln>
        </p:spPr>
        <p:txBody>
          <a:bodyPr spcFirstLastPara="1" wrap="square" lIns="91425" tIns="45700" rIns="0" bIns="45700" anchor="ctr" anchorCtr="1">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5" descr="sgci-new-logo-black.png"/>
          <p:cNvPicPr preferRelativeResize="0"/>
          <p:nvPr/>
        </p:nvPicPr>
        <p:blipFill rotWithShape="1">
          <a:blip r:embed="rId2">
            <a:alphaModFix/>
          </a:blip>
          <a:srcRect/>
          <a:stretch/>
        </p:blipFill>
        <p:spPr>
          <a:xfrm>
            <a:off x="326853" y="6111379"/>
            <a:ext cx="1463040" cy="548640"/>
          </a:xfrm>
          <a:prstGeom prst="rect">
            <a:avLst/>
          </a:prstGeom>
          <a:noFill/>
          <a:ln>
            <a:noFill/>
          </a:ln>
        </p:spPr>
      </p:pic>
      <p:sp>
        <p:nvSpPr>
          <p:cNvPr id="65" name="Google Shape;65;p15"/>
          <p:cNvSpPr txBox="1">
            <a:spLocks noGrp="1"/>
          </p:cNvSpPr>
          <p:nvPr>
            <p:ph type="title"/>
          </p:nvPr>
        </p:nvSpPr>
        <p:spPr>
          <a:xfrm>
            <a:off x="2565399" y="228601"/>
            <a:ext cx="9016800" cy="1283700"/>
          </a:xfrm>
          <a:prstGeom prst="rect">
            <a:avLst/>
          </a:prstGeom>
          <a:noFill/>
          <a:ln>
            <a:noFill/>
          </a:ln>
        </p:spPr>
        <p:txBody>
          <a:bodyPr spcFirstLastPara="1" wrap="square" lIns="91425" tIns="45700" rIns="91425" bIns="45700" anchor="b" anchorCtr="0">
            <a:normAutofit/>
          </a:bodyPr>
          <a:lstStyle>
            <a:lvl1pPr lvl="0" algn="r" rtl="0">
              <a:lnSpc>
                <a:spcPct val="100000"/>
              </a:lnSpc>
              <a:spcBef>
                <a:spcPts val="0"/>
              </a:spcBef>
              <a:spcAft>
                <a:spcPts val="0"/>
              </a:spcAft>
              <a:buClr>
                <a:schemeClr val="accent5"/>
              </a:buClr>
              <a:buSzPts val="1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66"/>
        <p:cNvGrpSpPr/>
        <p:nvPr/>
      </p:nvGrpSpPr>
      <p:grpSpPr>
        <a:xfrm>
          <a:off x="0" y="0"/>
          <a:ext cx="0" cy="0"/>
          <a:chOff x="0" y="0"/>
          <a:chExt cx="0" cy="0"/>
        </a:xfrm>
      </p:grpSpPr>
      <p:sp>
        <p:nvSpPr>
          <p:cNvPr id="67" name="Google Shape;67;p16"/>
          <p:cNvSpPr txBox="1">
            <a:spLocks noGrp="1"/>
          </p:cNvSpPr>
          <p:nvPr>
            <p:ph type="body" idx="1"/>
          </p:nvPr>
        </p:nvSpPr>
        <p:spPr>
          <a:xfrm>
            <a:off x="609600" y="1676400"/>
            <a:ext cx="10972800" cy="4276200"/>
          </a:xfrm>
          <a:prstGeom prst="rect">
            <a:avLst/>
          </a:prstGeom>
          <a:noFill/>
          <a:ln>
            <a:noFill/>
          </a:ln>
        </p:spPr>
        <p:txBody>
          <a:bodyPr spcFirstLastPara="1" wrap="square" lIns="91425" tIns="45700" rIns="91425" bIns="45700" anchor="t" anchorCtr="0">
            <a:normAutofit/>
          </a:bodyPr>
          <a:lstStyle>
            <a:lvl1pPr marL="457200" lvl="0" indent="-424180" algn="l" rtl="0">
              <a:lnSpc>
                <a:spcPct val="100000"/>
              </a:lnSpc>
              <a:spcBef>
                <a:spcPts val="1000"/>
              </a:spcBef>
              <a:spcAft>
                <a:spcPts val="0"/>
              </a:spcAft>
              <a:buSzPts val="3080"/>
              <a:buChar char="•"/>
              <a:defRPr>
                <a:latin typeface="Arimo"/>
                <a:ea typeface="Arimo"/>
                <a:cs typeface="Arimo"/>
                <a:sym typeface="Arimo"/>
              </a:defRPr>
            </a:lvl1pPr>
            <a:lvl2pPr marL="914400" lvl="1" indent="-396240" algn="l" rtl="0">
              <a:lnSpc>
                <a:spcPct val="100000"/>
              </a:lnSpc>
              <a:spcBef>
                <a:spcPts val="500"/>
              </a:spcBef>
              <a:spcAft>
                <a:spcPts val="0"/>
              </a:spcAft>
              <a:buSzPts val="2640"/>
              <a:buChar char="•"/>
              <a:defRPr>
                <a:latin typeface="Arimo"/>
                <a:ea typeface="Arimo"/>
                <a:cs typeface="Arimo"/>
                <a:sym typeface="Arimo"/>
              </a:defRPr>
            </a:lvl2pPr>
            <a:lvl3pPr marL="1371600" lvl="2" indent="-368300" algn="l" rtl="0">
              <a:lnSpc>
                <a:spcPct val="100000"/>
              </a:lnSpc>
              <a:spcBef>
                <a:spcPts val="500"/>
              </a:spcBef>
              <a:spcAft>
                <a:spcPts val="0"/>
              </a:spcAft>
              <a:buSzPts val="2200"/>
              <a:buChar char="•"/>
              <a:defRPr>
                <a:latin typeface="Arimo"/>
                <a:ea typeface="Arimo"/>
                <a:cs typeface="Arimo"/>
                <a:sym typeface="Arimo"/>
              </a:defRPr>
            </a:lvl3pPr>
            <a:lvl4pPr marL="1828800" lvl="3" indent="-354330" algn="l" rtl="0">
              <a:lnSpc>
                <a:spcPct val="100000"/>
              </a:lnSpc>
              <a:spcBef>
                <a:spcPts val="500"/>
              </a:spcBef>
              <a:spcAft>
                <a:spcPts val="0"/>
              </a:spcAft>
              <a:buSzPts val="1980"/>
              <a:buChar char="•"/>
              <a:defRPr>
                <a:latin typeface="Arimo"/>
                <a:ea typeface="Arimo"/>
                <a:cs typeface="Arimo"/>
                <a:sym typeface="Arimo"/>
              </a:defRPr>
            </a:lvl4pPr>
            <a:lvl5pPr marL="2286000" lvl="4" indent="-354329" algn="l" rtl="0">
              <a:lnSpc>
                <a:spcPct val="100000"/>
              </a:lnSpc>
              <a:spcBef>
                <a:spcPts val="500"/>
              </a:spcBef>
              <a:spcAft>
                <a:spcPts val="0"/>
              </a:spcAft>
              <a:buSzPts val="1980"/>
              <a:buChar char="•"/>
              <a:defRPr>
                <a:latin typeface="Arimo"/>
                <a:ea typeface="Arimo"/>
                <a:cs typeface="Arimo"/>
                <a:sym typeface="Arimo"/>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sldNum" idx="12"/>
          </p:nvPr>
        </p:nvSpPr>
        <p:spPr>
          <a:xfrm>
            <a:off x="10904754" y="6145798"/>
            <a:ext cx="677400" cy="429900"/>
          </a:xfrm>
          <a:prstGeom prst="rect">
            <a:avLst/>
          </a:prstGeom>
          <a:noFill/>
          <a:ln>
            <a:noFill/>
          </a:ln>
        </p:spPr>
        <p:txBody>
          <a:bodyPr spcFirstLastPara="1" wrap="square" lIns="91425" tIns="45700" rIns="0" bIns="45700" anchor="ctr" anchorCtr="1">
            <a:noAutofit/>
          </a:bodyPr>
          <a:lstStyle>
            <a:lvl1pPr marL="0" lvl="0"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1pPr>
            <a:lvl2pPr marL="0" lvl="1"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2pPr>
            <a:lvl3pPr marL="0" lvl="2"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3pPr>
            <a:lvl4pPr marL="0" lvl="3"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4pPr>
            <a:lvl5pPr marL="0" lvl="4"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5pPr>
            <a:lvl6pPr marL="0" lvl="5"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6pPr>
            <a:lvl7pPr marL="0" lvl="6"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7pPr>
            <a:lvl8pPr marL="0" lvl="7"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8pPr>
            <a:lvl9pPr marL="0" lvl="8" indent="0" algn="r" rtl="0">
              <a:spcBef>
                <a:spcPts val="0"/>
              </a:spcBef>
              <a:buClr>
                <a:srgbClr val="D8D8D8"/>
              </a:buClr>
              <a:buSzPts val="1600"/>
              <a:buFont typeface="Arial"/>
              <a:buNone/>
              <a:defRPr sz="1600" b="0" i="0" u="none" strike="noStrike" cap="none">
                <a:solidFill>
                  <a:srgbClr val="D8D8D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16" descr="sgci-new-logo-black.png"/>
          <p:cNvPicPr preferRelativeResize="0"/>
          <p:nvPr/>
        </p:nvPicPr>
        <p:blipFill rotWithShape="1">
          <a:blip r:embed="rId2">
            <a:alphaModFix/>
          </a:blip>
          <a:srcRect/>
          <a:stretch/>
        </p:blipFill>
        <p:spPr>
          <a:xfrm>
            <a:off x="326853" y="6111379"/>
            <a:ext cx="1463040" cy="548640"/>
          </a:xfrm>
          <a:prstGeom prst="rect">
            <a:avLst/>
          </a:prstGeom>
          <a:noFill/>
          <a:ln>
            <a:noFill/>
          </a:ln>
        </p:spPr>
      </p:pic>
      <p:sp>
        <p:nvSpPr>
          <p:cNvPr id="70" name="Google Shape;70;p16"/>
          <p:cNvSpPr txBox="1">
            <a:spLocks noGrp="1"/>
          </p:cNvSpPr>
          <p:nvPr>
            <p:ph type="title"/>
          </p:nvPr>
        </p:nvSpPr>
        <p:spPr>
          <a:xfrm>
            <a:off x="2565399" y="228601"/>
            <a:ext cx="9016800" cy="1283700"/>
          </a:xfrm>
          <a:prstGeom prst="rect">
            <a:avLst/>
          </a:prstGeom>
          <a:noFill/>
          <a:ln>
            <a:noFill/>
          </a:ln>
        </p:spPr>
        <p:txBody>
          <a:bodyPr spcFirstLastPara="1" wrap="square" lIns="91425" tIns="45700" rIns="91425" bIns="45700" anchor="b" anchorCtr="0">
            <a:normAutofit/>
          </a:bodyPr>
          <a:lstStyle>
            <a:lvl1pPr lvl="0" algn="r" rtl="0">
              <a:lnSpc>
                <a:spcPct val="100000"/>
              </a:lnSpc>
              <a:spcBef>
                <a:spcPts val="0"/>
              </a:spcBef>
              <a:spcAft>
                <a:spcPts val="0"/>
              </a:spcAft>
              <a:buClr>
                <a:schemeClr val="accent5"/>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102571DE-2705-4B67-9B01-B56B013DD2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 y="-232"/>
            <a:ext cx="12192411" cy="6858232"/>
          </a:xfrm>
          <a:prstGeom prst="rect">
            <a:avLst/>
          </a:prstGeom>
        </p:spPr>
      </p:pic>
      <p:sp>
        <p:nvSpPr>
          <p:cNvPr id="2" name="Title 1"/>
          <p:cNvSpPr>
            <a:spLocks noGrp="1"/>
          </p:cNvSpPr>
          <p:nvPr>
            <p:ph type="ctrTitle"/>
          </p:nvPr>
        </p:nvSpPr>
        <p:spPr>
          <a:xfrm>
            <a:off x="1524000" y="2819400"/>
            <a:ext cx="9144000" cy="2201862"/>
          </a:xfrm>
        </p:spPr>
        <p:txBody>
          <a:bodyPr anchor="b"/>
          <a:lstStyle>
            <a:lvl1pPr algn="ctr">
              <a:lnSpc>
                <a:spcPct val="70000"/>
              </a:lnSpc>
              <a:defRPr sz="88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C5B0DCBB-30E0-4FAA-B7DB-3078422AB7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6160" y="322235"/>
            <a:ext cx="4206240" cy="1650949"/>
          </a:xfrm>
          <a:prstGeom prst="rect">
            <a:avLst/>
          </a:prstGeom>
        </p:spPr>
      </p:pic>
      <p:pic>
        <p:nvPicPr>
          <p:cNvPr id="6" name="Picture 5">
            <a:extLst>
              <a:ext uri="{FF2B5EF4-FFF2-40B4-BE49-F238E27FC236}">
                <a16:creationId xmlns:a16="http://schemas.microsoft.com/office/drawing/2014/main" id="{93458D7F-3DB3-4095-9D66-1F2C0DC53A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9200" y="6172200"/>
            <a:ext cx="2286000" cy="156210"/>
          </a:xfrm>
          <a:prstGeom prst="rect">
            <a:avLst/>
          </a:prstGeom>
        </p:spPr>
      </p:pic>
    </p:spTree>
    <p:extLst>
      <p:ext uri="{BB962C8B-B14F-4D97-AF65-F5344CB8AC3E}">
        <p14:creationId xmlns:p14="http://schemas.microsoft.com/office/powerpoint/2010/main" val="409474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50864" y="549275"/>
            <a:ext cx="3565500" cy="1998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550863" y="2677306"/>
            <a:ext cx="3565500" cy="3415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a:latin typeface="Open Sans Light"/>
                <a:ea typeface="Open Sans Light"/>
                <a:cs typeface="Open Sans Light"/>
                <a:sym typeface="Open Sans Light"/>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a:spLocks noGrp="1"/>
          </p:cNvSpPr>
          <p:nvPr>
            <p:ph type="pic" idx="2"/>
          </p:nvPr>
        </p:nvSpPr>
        <p:spPr>
          <a:xfrm>
            <a:off x="5208928" y="1596771"/>
            <a:ext cx="3448500" cy="3448500"/>
          </a:xfrm>
          <a:prstGeom prst="rect">
            <a:avLst/>
          </a:prstGeom>
          <a:solidFill>
            <a:schemeClr val="accent5"/>
          </a:solidFill>
          <a:ln>
            <a:noFill/>
          </a:ln>
        </p:spPr>
      </p:sp>
      <p:sp>
        <p:nvSpPr>
          <p:cNvPr id="31" name="Google Shape;31;p6"/>
          <p:cNvSpPr>
            <a:spLocks noGrp="1"/>
          </p:cNvSpPr>
          <p:nvPr>
            <p:ph type="pic" idx="3"/>
          </p:nvPr>
        </p:nvSpPr>
        <p:spPr>
          <a:xfrm>
            <a:off x="8918575" y="596392"/>
            <a:ext cx="2263800" cy="2263800"/>
          </a:xfrm>
          <a:prstGeom prst="rect">
            <a:avLst/>
          </a:prstGeom>
          <a:solidFill>
            <a:schemeClr val="accent5"/>
          </a:solidFill>
          <a:ln>
            <a:noFill/>
          </a:ln>
        </p:spPr>
      </p:sp>
      <p:sp>
        <p:nvSpPr>
          <p:cNvPr id="32" name="Google Shape;32;p6"/>
          <p:cNvSpPr>
            <a:spLocks noGrp="1"/>
          </p:cNvSpPr>
          <p:nvPr>
            <p:ph type="pic" idx="4"/>
          </p:nvPr>
        </p:nvSpPr>
        <p:spPr>
          <a:xfrm>
            <a:off x="9091612" y="3324733"/>
            <a:ext cx="2937000" cy="2937000"/>
          </a:xfrm>
          <a:prstGeom prst="rect">
            <a:avLst/>
          </a:prstGeom>
          <a:solidFill>
            <a:schemeClr val="accent5"/>
          </a:solidFill>
          <a:ln>
            <a:noFill/>
          </a:ln>
        </p:spPr>
      </p:sp>
      <p:pic>
        <p:nvPicPr>
          <p:cNvPr id="33" name="Google Shape;33;p6" descr="A picture containing text, clipart&#10;&#10;Description automatically generated"/>
          <p:cNvPicPr preferRelativeResize="0"/>
          <p:nvPr/>
        </p:nvPicPr>
        <p:blipFill rotWithShape="1">
          <a:blip r:embed="rId2">
            <a:alphaModFix/>
          </a:blip>
          <a:srcRect/>
          <a:stretch/>
        </p:blipFill>
        <p:spPr>
          <a:xfrm>
            <a:off x="9724604" y="6327140"/>
            <a:ext cx="2467397" cy="3834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a:spLocks noGrp="1"/>
          </p:cNvSpPr>
          <p:nvPr>
            <p:ph type="pic" idx="2"/>
          </p:nvPr>
        </p:nvSpPr>
        <p:spPr>
          <a:xfrm>
            <a:off x="5183188" y="987425"/>
            <a:ext cx="6172200" cy="4873500"/>
          </a:xfrm>
          <a:prstGeom prst="rect">
            <a:avLst/>
          </a:prstGeom>
          <a:noFill/>
          <a:ln>
            <a:noFill/>
          </a:ln>
        </p:spPr>
      </p:sp>
      <p:sp>
        <p:nvSpPr>
          <p:cNvPr id="54" name="Google Shape;54;p1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gradFill>
            <a:gsLst>
              <a:gs pos="0">
                <a:srgbClr val="D96246"/>
              </a:gs>
              <a:gs pos="28000">
                <a:srgbClr val="9C4DA4"/>
              </a:gs>
              <a:gs pos="67000">
                <a:srgbClr val="6C70D1"/>
              </a:gs>
              <a:gs pos="100000">
                <a:srgbClr val="378BF7"/>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 name="Google Shape;9;p1" descr="A picture containing text, clipart&#10;&#10;Description automatically generated"/>
          <p:cNvPicPr preferRelativeResize="0"/>
          <p:nvPr/>
        </p:nvPicPr>
        <p:blipFill rotWithShape="1">
          <a:blip r:embed="rId16">
            <a:alphaModFix/>
          </a:blip>
          <a:srcRect/>
          <a:stretch/>
        </p:blipFill>
        <p:spPr>
          <a:xfrm>
            <a:off x="9724604" y="6327140"/>
            <a:ext cx="2467397" cy="3834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9.svg"/><Relationship Id="rId21" Type="http://schemas.openxmlformats.org/officeDocument/2006/relationships/image" Target="../media/image25.svg"/><Relationship Id="rId7" Type="http://schemas.openxmlformats.org/officeDocument/2006/relationships/image" Target="../media/image1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8.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28.svg"/><Relationship Id="rId10" Type="http://schemas.openxmlformats.org/officeDocument/2006/relationships/image" Target="../media/image6.pn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3.png"/><Relationship Id="rId3" Type="http://schemas.openxmlformats.org/officeDocument/2006/relationships/image" Target="../media/image9.svg"/><Relationship Id="rId21" Type="http://schemas.openxmlformats.org/officeDocument/2006/relationships/image" Target="../media/image13.svg"/><Relationship Id="rId7" Type="http://schemas.openxmlformats.org/officeDocument/2006/relationships/image" Target="../media/image15.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2.sv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12.png"/><Relationship Id="rId29"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svg"/><Relationship Id="rId24" Type="http://schemas.openxmlformats.org/officeDocument/2006/relationships/image" Target="../media/image31.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8.svg"/><Relationship Id="rId28" Type="http://schemas.openxmlformats.org/officeDocument/2006/relationships/image" Target="../media/image35.pn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7.svg"/><Relationship Id="rId14" Type="http://schemas.openxmlformats.org/officeDocument/2006/relationships/image" Target="../media/image20.png"/><Relationship Id="rId22" Type="http://schemas.openxmlformats.org/officeDocument/2006/relationships/image" Target="../media/image27.png"/><Relationship Id="rId27"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EB71-53CC-4814-BDEE-D1C6D007D79D}"/>
              </a:ext>
            </a:extLst>
          </p:cNvPr>
          <p:cNvSpPr>
            <a:spLocks noGrp="1"/>
          </p:cNvSpPr>
          <p:nvPr>
            <p:ph type="ctrTitle"/>
          </p:nvPr>
        </p:nvSpPr>
        <p:spPr>
          <a:xfrm>
            <a:off x="811618" y="2479159"/>
            <a:ext cx="10568763" cy="2201862"/>
          </a:xfrm>
        </p:spPr>
        <p:txBody>
          <a:bodyPr>
            <a:noAutofit/>
          </a:bodyPr>
          <a:lstStyle/>
          <a:p>
            <a:r>
              <a:rPr lang="en-US" sz="5400" dirty="0"/>
              <a:t>The Value of </a:t>
            </a:r>
            <a:br>
              <a:rPr lang="en-US" sz="5400" dirty="0"/>
            </a:br>
            <a:r>
              <a:rPr lang="en-US" sz="5400" dirty="0"/>
              <a:t>Research Science Gateways and </a:t>
            </a:r>
            <a:br>
              <a:rPr lang="en-US" sz="5400" dirty="0"/>
            </a:br>
            <a:r>
              <a:rPr lang="en-US" sz="5400" dirty="0"/>
              <a:t>Computing Cyberinfrastructure</a:t>
            </a:r>
            <a:endParaRPr lang="en-US" sz="54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57839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Recognize yourself as a </a:t>
            </a:r>
            <a:br>
              <a:rPr lang="en-US"/>
            </a:br>
            <a:r>
              <a:rPr lang="en-US"/>
              <a:t>value communicator</a:t>
            </a:r>
            <a:endParaRPr/>
          </a:p>
        </p:txBody>
      </p:sp>
      <p:sp>
        <p:nvSpPr>
          <p:cNvPr id="166" name="Google Shape;166;p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sz="4100" b="1">
                <a:latin typeface="Arimo"/>
                <a:ea typeface="Arimo"/>
                <a:cs typeface="Arimo"/>
                <a:sym typeface="Arimo"/>
              </a:rPr>
              <a:t>Communicating value is…</a:t>
            </a:r>
            <a:endParaRPr sz="4100" b="1">
              <a:latin typeface="Arimo"/>
              <a:ea typeface="Arimo"/>
              <a:cs typeface="Arimo"/>
              <a:sym typeface="Arimo"/>
            </a:endParaRPr>
          </a:p>
          <a:p>
            <a:pPr marL="0" lvl="0" indent="0" algn="l" rtl="0">
              <a:lnSpc>
                <a:spcPct val="100000"/>
              </a:lnSpc>
              <a:spcBef>
                <a:spcPts val="0"/>
              </a:spcBef>
              <a:spcAft>
                <a:spcPts val="0"/>
              </a:spcAft>
              <a:buNone/>
            </a:pPr>
            <a:endParaRPr sz="4100">
              <a:latin typeface="Arimo"/>
              <a:ea typeface="Arimo"/>
              <a:cs typeface="Arimo"/>
              <a:sym typeface="Arimo"/>
            </a:endParaRPr>
          </a:p>
          <a:p>
            <a:pPr marL="457200" lvl="0" indent="-488950" algn="l" rtl="0">
              <a:lnSpc>
                <a:spcPct val="100000"/>
              </a:lnSpc>
              <a:spcBef>
                <a:spcPts val="0"/>
              </a:spcBef>
              <a:spcAft>
                <a:spcPts val="0"/>
              </a:spcAft>
              <a:buSzPts val="4100"/>
              <a:buFont typeface="Arimo"/>
              <a:buChar char="•"/>
            </a:pPr>
            <a:r>
              <a:rPr lang="en-US" sz="4100">
                <a:latin typeface="Arimo"/>
                <a:ea typeface="Arimo"/>
                <a:cs typeface="Arimo"/>
                <a:sym typeface="Arimo"/>
              </a:rPr>
              <a:t>Important to your audience and solves a problem or addresses a need</a:t>
            </a:r>
            <a:endParaRPr sz="4100">
              <a:latin typeface="Arimo"/>
              <a:ea typeface="Arimo"/>
              <a:cs typeface="Arimo"/>
              <a:sym typeface="Arimo"/>
            </a:endParaRPr>
          </a:p>
          <a:p>
            <a:pPr marL="0" lvl="0" indent="0" algn="l" rtl="0">
              <a:lnSpc>
                <a:spcPct val="100000"/>
              </a:lnSpc>
              <a:spcBef>
                <a:spcPts val="0"/>
              </a:spcBef>
              <a:spcAft>
                <a:spcPts val="0"/>
              </a:spcAft>
              <a:buNone/>
            </a:pPr>
            <a:endParaRPr sz="4100">
              <a:latin typeface="Arimo"/>
              <a:ea typeface="Arimo"/>
              <a:cs typeface="Arimo"/>
              <a:sym typeface="Arimo"/>
            </a:endParaRPr>
          </a:p>
          <a:p>
            <a:pPr marL="457200" lvl="0" indent="-488950" algn="l" rtl="0">
              <a:lnSpc>
                <a:spcPct val="100000"/>
              </a:lnSpc>
              <a:spcBef>
                <a:spcPts val="0"/>
              </a:spcBef>
              <a:spcAft>
                <a:spcPts val="0"/>
              </a:spcAft>
              <a:buSzPts val="4100"/>
              <a:buFont typeface="Arimo"/>
              <a:buChar char="•"/>
            </a:pPr>
            <a:r>
              <a:rPr lang="en-US" sz="4100">
                <a:latin typeface="Arimo"/>
                <a:ea typeface="Arimo"/>
                <a:cs typeface="Arimo"/>
                <a:sym typeface="Arimo"/>
              </a:rPr>
              <a:t>Identifies your project’s unique value</a:t>
            </a:r>
            <a:endParaRPr sz="4100">
              <a:latin typeface="Arimo"/>
              <a:ea typeface="Arimo"/>
              <a:cs typeface="Arimo"/>
              <a:sym typeface="Arimo"/>
            </a:endParaRPr>
          </a:p>
          <a:p>
            <a:pPr marL="0" lvl="0" indent="0" algn="l" rtl="0">
              <a:lnSpc>
                <a:spcPct val="100000"/>
              </a:lnSpc>
              <a:spcBef>
                <a:spcPts val="0"/>
              </a:spcBef>
              <a:spcAft>
                <a:spcPts val="0"/>
              </a:spcAft>
              <a:buNone/>
            </a:pPr>
            <a:endParaRPr sz="4100" b="1">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2260067"/>
            <a:ext cx="10515600" cy="233786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900" dirty="0"/>
              <a:t>Now that we have talked about the value of science gateways</a:t>
            </a:r>
            <a:br>
              <a:rPr lang="en-US" sz="4900" dirty="0"/>
            </a:br>
            <a:br>
              <a:rPr lang="en-US" sz="4900" dirty="0"/>
            </a:br>
            <a:r>
              <a:rPr lang="en-US" sz="4900" dirty="0"/>
              <a:t>let’s hear from other </a:t>
            </a:r>
            <a:br>
              <a:rPr lang="en-US" sz="4900" dirty="0"/>
            </a:br>
            <a:r>
              <a:rPr lang="en-US" sz="4900" dirty="0"/>
              <a:t>value communicators</a:t>
            </a:r>
            <a:endParaRPr sz="4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838200" y="1877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Panelists</a:t>
            </a:r>
            <a:endParaRPr/>
          </a:p>
        </p:txBody>
      </p:sp>
      <p:pic>
        <p:nvPicPr>
          <p:cNvPr id="172" name="Google Shape;172;p27"/>
          <p:cNvPicPr preferRelativeResize="0"/>
          <p:nvPr/>
        </p:nvPicPr>
        <p:blipFill rotWithShape="1">
          <a:blip r:embed="rId3">
            <a:alphaModFix/>
          </a:blip>
          <a:srcRect/>
          <a:stretch/>
        </p:blipFill>
        <p:spPr>
          <a:xfrm>
            <a:off x="3213052" y="4204097"/>
            <a:ext cx="1684174" cy="1684174"/>
          </a:xfrm>
          <a:prstGeom prst="rect">
            <a:avLst/>
          </a:prstGeom>
          <a:noFill/>
          <a:ln>
            <a:noFill/>
          </a:ln>
        </p:spPr>
      </p:pic>
      <p:sp>
        <p:nvSpPr>
          <p:cNvPr id="173" name="Google Shape;173;p27"/>
          <p:cNvSpPr txBox="1"/>
          <p:nvPr/>
        </p:nvSpPr>
        <p:spPr>
          <a:xfrm>
            <a:off x="1819089" y="5792035"/>
            <a:ext cx="4472100" cy="111738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800" b="1" dirty="0">
                <a:solidFill>
                  <a:schemeClr val="lt1"/>
                </a:solidFill>
                <a:latin typeface="Open Sans"/>
                <a:ea typeface="Open Sans"/>
                <a:cs typeface="Open Sans"/>
                <a:sym typeface="Open Sans"/>
              </a:rPr>
              <a:t>Rob Quick</a:t>
            </a:r>
            <a:br>
              <a:rPr lang="en-US" sz="2800" dirty="0">
                <a:solidFill>
                  <a:schemeClr val="lt1"/>
                </a:solidFill>
                <a:latin typeface="Open Sans"/>
                <a:ea typeface="Open Sans"/>
                <a:cs typeface="Open Sans"/>
                <a:sym typeface="Open Sans"/>
              </a:rPr>
            </a:br>
            <a:r>
              <a:rPr lang="en-US" sz="1600" dirty="0">
                <a:solidFill>
                  <a:schemeClr val="lt1"/>
                </a:solidFill>
                <a:latin typeface="Open Sans"/>
                <a:ea typeface="Open Sans"/>
                <a:cs typeface="Open Sans"/>
                <a:sym typeface="Open Sans"/>
              </a:rPr>
              <a:t>Director of the Cyberinfrastructure Integration Research Center</a:t>
            </a:r>
            <a:endParaRPr sz="1600" dirty="0">
              <a:solidFill>
                <a:schemeClr val="lt1"/>
              </a:solidFill>
              <a:latin typeface="Open Sans"/>
              <a:ea typeface="Open Sans"/>
              <a:cs typeface="Open Sans"/>
              <a:sym typeface="Open Sans"/>
            </a:endParaRPr>
          </a:p>
        </p:txBody>
      </p:sp>
      <p:sp>
        <p:nvSpPr>
          <p:cNvPr id="174" name="Google Shape;174;p27"/>
          <p:cNvSpPr txBox="1"/>
          <p:nvPr/>
        </p:nvSpPr>
        <p:spPr>
          <a:xfrm>
            <a:off x="4179450" y="3039950"/>
            <a:ext cx="3759300" cy="1199272"/>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800" b="1" dirty="0">
                <a:solidFill>
                  <a:schemeClr val="lt1"/>
                </a:solidFill>
                <a:latin typeface="Open Sans"/>
                <a:ea typeface="Open Sans"/>
                <a:cs typeface="Open Sans"/>
                <a:sym typeface="Open Sans"/>
              </a:rPr>
              <a:t>Sandra </a:t>
            </a:r>
            <a:r>
              <a:rPr lang="en-US" sz="2800" b="1" dirty="0" err="1">
                <a:solidFill>
                  <a:schemeClr val="lt1"/>
                </a:solidFill>
                <a:latin typeface="Open Sans"/>
                <a:ea typeface="Open Sans"/>
                <a:cs typeface="Open Sans"/>
                <a:sym typeface="Open Sans"/>
              </a:rPr>
              <a:t>Gesing</a:t>
            </a:r>
            <a:r>
              <a:rPr lang="en-US" sz="2800" dirty="0">
                <a:solidFill>
                  <a:schemeClr val="lt1"/>
                </a:solidFill>
                <a:latin typeface="Open Sans"/>
                <a:ea typeface="Open Sans"/>
                <a:cs typeface="Open Sans"/>
                <a:sym typeface="Open Sans"/>
              </a:rPr>
              <a:t> </a:t>
            </a:r>
            <a:br>
              <a:rPr lang="en-US" sz="2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SGX3 Community </a:t>
            </a:r>
            <a:br>
              <a:rPr lang="en-US" sz="1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Engagement Lead</a:t>
            </a:r>
            <a:endParaRPr sz="1800" dirty="0">
              <a:solidFill>
                <a:schemeClr val="lt1"/>
              </a:solidFill>
              <a:latin typeface="Open Sans"/>
              <a:ea typeface="Open Sans"/>
              <a:cs typeface="Open Sans"/>
              <a:sym typeface="Open Sans"/>
            </a:endParaRPr>
          </a:p>
        </p:txBody>
      </p:sp>
      <p:sp>
        <p:nvSpPr>
          <p:cNvPr id="175" name="Google Shape;175;p27"/>
          <p:cNvSpPr txBox="1"/>
          <p:nvPr/>
        </p:nvSpPr>
        <p:spPr>
          <a:xfrm>
            <a:off x="253675" y="3039950"/>
            <a:ext cx="3685500" cy="1199272"/>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800" b="1" dirty="0">
                <a:solidFill>
                  <a:schemeClr val="lt1"/>
                </a:solidFill>
                <a:latin typeface="Open Sans"/>
                <a:ea typeface="Open Sans"/>
                <a:cs typeface="Open Sans"/>
                <a:sym typeface="Open Sans"/>
              </a:rPr>
              <a:t>Susan </a:t>
            </a:r>
            <a:r>
              <a:rPr lang="en-US" sz="2800" b="1" dirty="0" err="1">
                <a:solidFill>
                  <a:schemeClr val="lt1"/>
                </a:solidFill>
                <a:latin typeface="Open Sans"/>
                <a:ea typeface="Open Sans"/>
                <a:cs typeface="Open Sans"/>
                <a:sym typeface="Open Sans"/>
              </a:rPr>
              <a:t>Tussy</a:t>
            </a:r>
            <a:r>
              <a:rPr lang="en-US" sz="2800" dirty="0">
                <a:solidFill>
                  <a:schemeClr val="lt1"/>
                </a:solidFill>
                <a:latin typeface="Open Sans"/>
                <a:ea typeface="Open Sans"/>
                <a:cs typeface="Open Sans"/>
                <a:sym typeface="Open Sans"/>
              </a:rPr>
              <a:t> </a:t>
            </a:r>
            <a:br>
              <a:rPr lang="en-US" sz="2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Globus Communications </a:t>
            </a:r>
            <a:br>
              <a:rPr lang="en-US" sz="1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and Outreach Lead</a:t>
            </a:r>
            <a:endParaRPr sz="1800" dirty="0">
              <a:solidFill>
                <a:schemeClr val="lt1"/>
              </a:solidFill>
              <a:latin typeface="Open Sans"/>
              <a:ea typeface="Open Sans"/>
              <a:cs typeface="Open Sans"/>
              <a:sym typeface="Open Sans"/>
            </a:endParaRPr>
          </a:p>
        </p:txBody>
      </p:sp>
      <p:sp>
        <p:nvSpPr>
          <p:cNvPr id="176" name="Google Shape;176;p27"/>
          <p:cNvSpPr txBox="1"/>
          <p:nvPr/>
        </p:nvSpPr>
        <p:spPr>
          <a:xfrm>
            <a:off x="8179018" y="3039946"/>
            <a:ext cx="3759300" cy="1226972"/>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800" b="1" dirty="0">
                <a:solidFill>
                  <a:schemeClr val="lt1"/>
                </a:solidFill>
                <a:latin typeface="Open Sans"/>
                <a:ea typeface="Open Sans"/>
                <a:cs typeface="Open Sans"/>
                <a:sym typeface="Open Sans"/>
              </a:rPr>
              <a:t>John Strawn</a:t>
            </a:r>
            <a:r>
              <a:rPr lang="en-US" sz="2800" dirty="0">
                <a:solidFill>
                  <a:schemeClr val="lt1"/>
                </a:solidFill>
                <a:latin typeface="Open Sans"/>
                <a:ea typeface="Open Sans"/>
                <a:cs typeface="Open Sans"/>
                <a:sym typeface="Open Sans"/>
              </a:rPr>
              <a:t> </a:t>
            </a:r>
            <a:br>
              <a:rPr lang="en-US" sz="2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Ohio Technology Consortium </a:t>
            </a:r>
            <a:br>
              <a:rPr lang="en-US" sz="1800"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Communications Manager</a:t>
            </a:r>
            <a:r>
              <a:rPr lang="en-US" sz="2000" dirty="0">
                <a:solidFill>
                  <a:schemeClr val="lt1"/>
                </a:solidFill>
                <a:latin typeface="Open Sans"/>
                <a:ea typeface="Open Sans"/>
                <a:cs typeface="Open Sans"/>
                <a:sym typeface="Open Sans"/>
              </a:rPr>
              <a:t> </a:t>
            </a:r>
            <a:endParaRPr sz="2000" dirty="0">
              <a:solidFill>
                <a:schemeClr val="lt1"/>
              </a:solidFill>
              <a:latin typeface="Open Sans"/>
              <a:ea typeface="Open Sans"/>
              <a:cs typeface="Open Sans"/>
              <a:sym typeface="Open Sans"/>
            </a:endParaRPr>
          </a:p>
        </p:txBody>
      </p:sp>
      <p:pic>
        <p:nvPicPr>
          <p:cNvPr id="177" name="Google Shape;177;p27"/>
          <p:cNvPicPr preferRelativeResize="0"/>
          <p:nvPr/>
        </p:nvPicPr>
        <p:blipFill>
          <a:blip r:embed="rId4">
            <a:alphaModFix/>
          </a:blip>
          <a:stretch>
            <a:fillRect/>
          </a:stretch>
        </p:blipFill>
        <p:spPr>
          <a:xfrm>
            <a:off x="5235475" y="1262621"/>
            <a:ext cx="1684175" cy="1684175"/>
          </a:xfrm>
          <a:prstGeom prst="rect">
            <a:avLst/>
          </a:prstGeom>
          <a:noFill/>
          <a:ln>
            <a:noFill/>
          </a:ln>
        </p:spPr>
      </p:pic>
      <p:pic>
        <p:nvPicPr>
          <p:cNvPr id="178" name="Google Shape;178;p27"/>
          <p:cNvPicPr preferRelativeResize="0"/>
          <p:nvPr/>
        </p:nvPicPr>
        <p:blipFill>
          <a:blip r:embed="rId5">
            <a:alphaModFix/>
          </a:blip>
          <a:stretch>
            <a:fillRect/>
          </a:stretch>
        </p:blipFill>
        <p:spPr>
          <a:xfrm>
            <a:off x="1254375" y="1262625"/>
            <a:ext cx="1684163" cy="1684163"/>
          </a:xfrm>
          <a:prstGeom prst="rect">
            <a:avLst/>
          </a:prstGeom>
          <a:noFill/>
          <a:ln>
            <a:noFill/>
          </a:ln>
        </p:spPr>
      </p:pic>
      <p:pic>
        <p:nvPicPr>
          <p:cNvPr id="179" name="Google Shape;179;p27"/>
          <p:cNvPicPr preferRelativeResize="0"/>
          <p:nvPr/>
        </p:nvPicPr>
        <p:blipFill>
          <a:blip r:embed="rId6">
            <a:alphaModFix/>
          </a:blip>
          <a:stretch>
            <a:fillRect/>
          </a:stretch>
        </p:blipFill>
        <p:spPr>
          <a:xfrm>
            <a:off x="9470261" y="1262621"/>
            <a:ext cx="1684175" cy="1684175"/>
          </a:xfrm>
          <a:prstGeom prst="rect">
            <a:avLst/>
          </a:prstGeom>
          <a:noFill/>
          <a:ln>
            <a:noFill/>
          </a:ln>
        </p:spPr>
      </p:pic>
      <p:pic>
        <p:nvPicPr>
          <p:cNvPr id="180" name="Google Shape;180;p27"/>
          <p:cNvPicPr preferRelativeResize="0"/>
          <p:nvPr/>
        </p:nvPicPr>
        <p:blipFill>
          <a:blip r:embed="rId6">
            <a:alphaModFix/>
          </a:blip>
          <a:stretch>
            <a:fillRect/>
          </a:stretch>
        </p:blipFill>
        <p:spPr>
          <a:xfrm>
            <a:off x="9216575" y="1262625"/>
            <a:ext cx="1684175" cy="1684175"/>
          </a:xfrm>
          <a:prstGeom prst="rect">
            <a:avLst/>
          </a:prstGeom>
          <a:noFill/>
          <a:ln>
            <a:noFill/>
          </a:ln>
        </p:spPr>
      </p:pic>
      <p:pic>
        <p:nvPicPr>
          <p:cNvPr id="181" name="Google Shape;181;p27"/>
          <p:cNvPicPr preferRelativeResize="0"/>
          <p:nvPr/>
        </p:nvPicPr>
        <p:blipFill rotWithShape="1">
          <a:blip r:embed="rId7">
            <a:alphaModFix/>
          </a:blip>
          <a:srcRect b="33302"/>
          <a:stretch/>
        </p:blipFill>
        <p:spPr>
          <a:xfrm>
            <a:off x="7147702" y="4259892"/>
            <a:ext cx="1684176" cy="1684173"/>
          </a:xfrm>
          <a:prstGeom prst="rect">
            <a:avLst/>
          </a:prstGeom>
          <a:noFill/>
          <a:ln>
            <a:noFill/>
          </a:ln>
        </p:spPr>
      </p:pic>
      <p:sp>
        <p:nvSpPr>
          <p:cNvPr id="182" name="Google Shape;182;p27"/>
          <p:cNvSpPr txBox="1"/>
          <p:nvPr/>
        </p:nvSpPr>
        <p:spPr>
          <a:xfrm>
            <a:off x="6199500" y="5876084"/>
            <a:ext cx="3685500" cy="94997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800" b="1" dirty="0">
                <a:solidFill>
                  <a:schemeClr val="lt1"/>
                </a:solidFill>
                <a:latin typeface="Open Sans"/>
                <a:ea typeface="Open Sans"/>
                <a:cs typeface="Open Sans"/>
                <a:sym typeface="Open Sans"/>
              </a:rPr>
              <a:t>Sean Cunningham</a:t>
            </a:r>
            <a:br>
              <a:rPr lang="en-US" sz="2800" b="1" dirty="0">
                <a:solidFill>
                  <a:schemeClr val="lt1"/>
                </a:solidFill>
                <a:latin typeface="Open Sans"/>
                <a:ea typeface="Open Sans"/>
                <a:cs typeface="Open Sans"/>
                <a:sym typeface="Open Sans"/>
              </a:rPr>
            </a:br>
            <a:r>
              <a:rPr lang="en-US" sz="1800" dirty="0">
                <a:solidFill>
                  <a:schemeClr val="lt1"/>
                </a:solidFill>
                <a:latin typeface="Open Sans"/>
                <a:ea typeface="Open Sans"/>
                <a:cs typeface="Open Sans"/>
                <a:sym typeface="Open Sans"/>
              </a:rPr>
              <a:t>Manager of Media Services</a:t>
            </a:r>
            <a:endParaRPr sz="1800" dirty="0">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What are some of the unique considerations</a:t>
            </a:r>
            <a:r>
              <a:rPr lang="en-US"/>
              <a:t> when conducting outreach in the academic and national lab space?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In what ways do you </a:t>
            </a:r>
            <a:r>
              <a:rPr lang="en-US" b="1"/>
              <a:t>measure the success of your marketing efforts</a:t>
            </a:r>
            <a:r>
              <a:rPr lang="en-US"/>
              <a:t>, and how do you gauge impact?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How do you leverage data analytics and user insights to refine your marketing strategies</a:t>
            </a:r>
            <a:r>
              <a:rPr lang="en-US"/>
              <a:t> and better understand your audience's needs?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Can you share examples of successful campaigns or initiatives</a:t>
            </a:r>
            <a:r>
              <a:rPr lang="en-US"/>
              <a:t> that have effectively increased the visibility of your projects?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What advice do you have for organizations looking to enhance their marketing and communication </a:t>
            </a:r>
            <a:r>
              <a:rPr lang="en-US"/>
              <a:t>strategies?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4" name="Google Shape;234;p37"/>
          <p:cNvPicPr preferRelativeResize="0"/>
          <p:nvPr/>
        </p:nvPicPr>
        <p:blipFill rotWithShape="1">
          <a:blip r:embed="rId3">
            <a:alphaModFix/>
          </a:blip>
          <a:srcRect r="40433"/>
          <a:stretch/>
        </p:blipFill>
        <p:spPr>
          <a:xfrm>
            <a:off x="1249973" y="2164751"/>
            <a:ext cx="9692053" cy="2528497"/>
          </a:xfrm>
          <a:prstGeom prst="rect">
            <a:avLst/>
          </a:prstGeom>
          <a:noFill/>
          <a:ln>
            <a:noFill/>
          </a:ln>
        </p:spPr>
      </p:pic>
    </p:spTree>
    <p:extLst>
      <p:ext uri="{BB962C8B-B14F-4D97-AF65-F5344CB8AC3E}">
        <p14:creationId xmlns:p14="http://schemas.microsoft.com/office/powerpoint/2010/main" val="251257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7;p36">
            <a:extLst>
              <a:ext uri="{FF2B5EF4-FFF2-40B4-BE49-F238E27FC236}">
                <a16:creationId xmlns:a16="http://schemas.microsoft.com/office/drawing/2014/main" id="{332468C8-A373-59E7-3401-08D77EE04147}"/>
              </a:ext>
            </a:extLst>
          </p:cNvPr>
          <p:cNvSpPr txBox="1">
            <a:spLocks/>
          </p:cNvSpPr>
          <p:nvPr/>
        </p:nvSpPr>
        <p:spPr>
          <a:xfrm>
            <a:off x="3356042" y="1500664"/>
            <a:ext cx="8647800" cy="48788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Open Sans"/>
                <a:ea typeface="Open Sans"/>
                <a:cs typeface="Open Sans"/>
                <a:sym typeface="Open Sans"/>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Open Sans"/>
                <a:ea typeface="Open Sans"/>
                <a:cs typeface="Open Sans"/>
                <a:sym typeface="Open Sans"/>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nSpc>
                <a:spcPct val="80000"/>
              </a:lnSpc>
              <a:spcBef>
                <a:spcPts val="0"/>
              </a:spcBef>
              <a:buClr>
                <a:schemeClr val="dk1"/>
              </a:buClr>
              <a:buSzPts val="2466"/>
              <a:buFont typeface="Noto Sans Symbols"/>
              <a:buChar char="✔"/>
            </a:pPr>
            <a:r>
              <a:rPr lang="en-US" sz="2466" b="1" dirty="0">
                <a:solidFill>
                  <a:schemeClr val="bg1"/>
                </a:solidFill>
              </a:rPr>
              <a:t>Consulting</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Sustainability training – Focus Week &amp; Jumpstart</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Technology selection consulting </a:t>
            </a:r>
            <a:endParaRPr lang="en-US" sz="1200"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Usability &amp; graphic design consulting</a:t>
            </a:r>
            <a:endParaRPr lang="en-US" dirty="0">
              <a:solidFill>
                <a:schemeClr val="bg1"/>
              </a:solidFill>
            </a:endParaRPr>
          </a:p>
          <a:p>
            <a:pPr indent="-457200">
              <a:lnSpc>
                <a:spcPct val="80000"/>
              </a:lnSpc>
              <a:buClr>
                <a:schemeClr val="dk1"/>
              </a:buClr>
              <a:buSzPts val="2466"/>
              <a:buFont typeface="Noto Sans Symbols"/>
              <a:buChar char="✔"/>
            </a:pPr>
            <a:r>
              <a:rPr lang="en-US" sz="2466" b="1" dirty="0">
                <a:solidFill>
                  <a:schemeClr val="bg1"/>
                </a:solidFill>
              </a:rPr>
              <a:t>Community</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Annual Gateways Conference – Bozeman, MT – Oct. 2024</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Blueprint Factories</a:t>
            </a:r>
          </a:p>
          <a:p>
            <a:pPr marL="1143000" lvl="1" indent="-457199">
              <a:lnSpc>
                <a:spcPct val="80000"/>
              </a:lnSpc>
              <a:buClr>
                <a:srgbClr val="7F7F7F"/>
              </a:buClr>
              <a:buSzPts val="2035"/>
              <a:buFont typeface="Noto Sans Symbols"/>
              <a:buChar char="✔"/>
            </a:pPr>
            <a:r>
              <a:rPr lang="en-US" sz="2035" dirty="0">
                <a:solidFill>
                  <a:schemeClr val="bg1"/>
                </a:solidFill>
              </a:rPr>
              <a:t>Community surveys</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Monthly webinars</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Visiting presentations “On the road”</a:t>
            </a:r>
          </a:p>
          <a:p>
            <a:pPr indent="-457200">
              <a:lnSpc>
                <a:spcPct val="80000"/>
              </a:lnSpc>
              <a:buClr>
                <a:schemeClr val="dk1"/>
              </a:buClr>
              <a:buSzPts val="2466"/>
              <a:buFont typeface="Noto Sans Symbols"/>
              <a:buChar char="✔"/>
            </a:pPr>
            <a:r>
              <a:rPr lang="en-US" sz="2466" b="1" dirty="0">
                <a:solidFill>
                  <a:schemeClr val="bg1"/>
                </a:solidFill>
              </a:rPr>
              <a:t>Workforce Development</a:t>
            </a:r>
            <a:endParaRPr lang="en-US" dirty="0">
              <a:solidFill>
                <a:schemeClr val="bg1"/>
              </a:solidFill>
            </a:endParaRPr>
          </a:p>
          <a:p>
            <a:pPr marL="1143000" lvl="1" indent="-457199">
              <a:lnSpc>
                <a:spcPct val="80000"/>
              </a:lnSpc>
              <a:buClr>
                <a:srgbClr val="7F7F7F"/>
              </a:buClr>
              <a:buSzPts val="2035"/>
              <a:buFont typeface="Noto Sans Symbols"/>
              <a:buChar char="✔"/>
            </a:pPr>
            <a:r>
              <a:rPr lang="en-US" sz="2035" dirty="0">
                <a:solidFill>
                  <a:schemeClr val="bg1"/>
                </a:solidFill>
              </a:rPr>
              <a:t>Faculty &amp; Student Hackathons</a:t>
            </a:r>
          </a:p>
          <a:p>
            <a:pPr marL="1143000" lvl="1" indent="-457199">
              <a:lnSpc>
                <a:spcPct val="80000"/>
              </a:lnSpc>
              <a:buClr>
                <a:srgbClr val="7F7F7F"/>
              </a:buClr>
              <a:buSzPts val="2035"/>
              <a:buFont typeface="Noto Sans Symbols"/>
              <a:buChar char="✔"/>
            </a:pPr>
            <a:r>
              <a:rPr lang="en-US" sz="2035" dirty="0">
                <a:solidFill>
                  <a:schemeClr val="bg1"/>
                </a:solidFill>
              </a:rPr>
              <a:t>Summer Internship Experience @ TACC 2024</a:t>
            </a:r>
          </a:p>
        </p:txBody>
      </p:sp>
      <p:sp>
        <p:nvSpPr>
          <p:cNvPr id="5" name="Google Shape;228;p36">
            <a:extLst>
              <a:ext uri="{FF2B5EF4-FFF2-40B4-BE49-F238E27FC236}">
                <a16:creationId xmlns:a16="http://schemas.microsoft.com/office/drawing/2014/main" id="{BD87183D-D877-F041-860E-11439164139F}"/>
              </a:ext>
            </a:extLst>
          </p:cNvPr>
          <p:cNvSpPr txBox="1">
            <a:spLocks/>
          </p:cNvSpPr>
          <p:nvPr/>
        </p:nvSpPr>
        <p:spPr>
          <a:xfrm>
            <a:off x="866942" y="1490030"/>
            <a:ext cx="2489100" cy="4961885"/>
          </a:xfrm>
          <a:prstGeom prst="rect">
            <a:avLst/>
          </a:prstGeom>
          <a:noFill/>
          <a:ln>
            <a:noFill/>
          </a:ln>
        </p:spPr>
        <p:txBody>
          <a:bodyPr spcFirstLastPara="1" wrap="square" lIns="91425" tIns="45700" rIns="91425" bIns="45700" anchor="t"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00"/>
              <a:buFont typeface="Arimo"/>
              <a:buNone/>
            </a:pPr>
            <a:br>
              <a:rPr lang="en-US" sz="2800" dirty="0"/>
            </a:br>
            <a:r>
              <a:rPr lang="en-US" sz="2800" dirty="0"/>
              <a:t>Practical advice</a:t>
            </a:r>
            <a:br>
              <a:rPr lang="en-US" sz="2800" dirty="0"/>
            </a:br>
            <a:br>
              <a:rPr lang="en-US" sz="2800" dirty="0"/>
            </a:br>
            <a:br>
              <a:rPr lang="en-US" sz="2800" dirty="0"/>
            </a:br>
            <a:r>
              <a:rPr lang="en-US" sz="2800" dirty="0"/>
              <a:t>Networking &amp;</a:t>
            </a:r>
            <a:br>
              <a:rPr lang="en-US" sz="2800" dirty="0"/>
            </a:br>
            <a:r>
              <a:rPr lang="en-US" sz="2800" dirty="0"/>
              <a:t>Thought Leadership</a:t>
            </a:r>
            <a:br>
              <a:rPr lang="en-US" sz="2800" dirty="0"/>
            </a:br>
            <a:br>
              <a:rPr lang="en-US" sz="2800" dirty="0"/>
            </a:br>
            <a:br>
              <a:rPr lang="en-US" sz="2800" dirty="0"/>
            </a:br>
            <a:br>
              <a:rPr lang="en-US" sz="2800" dirty="0"/>
            </a:br>
            <a:r>
              <a:rPr lang="en-US" sz="2800" dirty="0"/>
              <a:t>Career development</a:t>
            </a:r>
            <a:br>
              <a:rPr lang="en-US" sz="2800" dirty="0"/>
            </a:br>
            <a:endParaRPr lang="en-US" sz="2800" dirty="0"/>
          </a:p>
        </p:txBody>
      </p:sp>
      <p:pic>
        <p:nvPicPr>
          <p:cNvPr id="6" name="Google Shape;234;p37">
            <a:extLst>
              <a:ext uri="{FF2B5EF4-FFF2-40B4-BE49-F238E27FC236}">
                <a16:creationId xmlns:a16="http://schemas.microsoft.com/office/drawing/2014/main" id="{361FCD09-8C96-E3F0-3301-0B37FD959719}"/>
              </a:ext>
            </a:extLst>
          </p:cNvPr>
          <p:cNvPicPr preferRelativeResize="0"/>
          <p:nvPr/>
        </p:nvPicPr>
        <p:blipFill rotWithShape="1">
          <a:blip r:embed="rId2">
            <a:alphaModFix/>
          </a:blip>
          <a:srcRect r="40433"/>
          <a:stretch/>
        </p:blipFill>
        <p:spPr>
          <a:xfrm>
            <a:off x="188158" y="111863"/>
            <a:ext cx="5622624" cy="1466850"/>
          </a:xfrm>
          <a:prstGeom prst="rect">
            <a:avLst/>
          </a:prstGeom>
          <a:noFill/>
          <a:ln>
            <a:noFill/>
          </a:ln>
        </p:spPr>
      </p:pic>
      <p:sp>
        <p:nvSpPr>
          <p:cNvPr id="8" name="TextBox 7">
            <a:extLst>
              <a:ext uri="{FF2B5EF4-FFF2-40B4-BE49-F238E27FC236}">
                <a16:creationId xmlns:a16="http://schemas.microsoft.com/office/drawing/2014/main" id="{298A7A89-FF75-DA6B-0D16-AB7ECCF5879A}"/>
              </a:ext>
            </a:extLst>
          </p:cNvPr>
          <p:cNvSpPr txBox="1"/>
          <p:nvPr/>
        </p:nvSpPr>
        <p:spPr>
          <a:xfrm>
            <a:off x="5388963" y="614455"/>
            <a:ext cx="6100996" cy="461665"/>
          </a:xfrm>
          <a:prstGeom prst="rect">
            <a:avLst/>
          </a:prstGeom>
          <a:noFill/>
        </p:spPr>
        <p:txBody>
          <a:bodyPr wrap="square">
            <a:spAutoFit/>
          </a:bodyPr>
          <a:lstStyle/>
          <a:p>
            <a:r>
              <a:rPr lang="en-US" sz="2400" b="1" dirty="0">
                <a:solidFill>
                  <a:schemeClr val="bg1"/>
                </a:solidFill>
              </a:rPr>
              <a:t>Science Gateways Center of Excellence</a:t>
            </a:r>
          </a:p>
        </p:txBody>
      </p:sp>
    </p:spTree>
    <p:extLst>
      <p:ext uri="{BB962C8B-B14F-4D97-AF65-F5344CB8AC3E}">
        <p14:creationId xmlns:p14="http://schemas.microsoft.com/office/powerpoint/2010/main" val="390515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BC2E-C4E7-A148-20E3-FFBD64076A07}"/>
              </a:ext>
            </a:extLst>
          </p:cNvPr>
          <p:cNvSpPr>
            <a:spLocks noGrp="1"/>
          </p:cNvSpPr>
          <p:nvPr>
            <p:ph type="title"/>
          </p:nvPr>
        </p:nvSpPr>
        <p:spPr/>
        <p:txBody>
          <a:bodyPr/>
          <a:lstStyle/>
          <a:p>
            <a:r>
              <a:rPr lang="en-US" dirty="0"/>
              <a:t>What is a Science Gateway?</a:t>
            </a:r>
          </a:p>
        </p:txBody>
      </p:sp>
      <p:pic>
        <p:nvPicPr>
          <p:cNvPr id="5" name="Graphic 4" descr="Microscope with solid fill">
            <a:extLst>
              <a:ext uri="{FF2B5EF4-FFF2-40B4-BE49-F238E27FC236}">
                <a16:creationId xmlns:a16="http://schemas.microsoft.com/office/drawing/2014/main" id="{B73C1CE1-63F5-E6F6-C6C1-2599FEED1D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270" y="1935805"/>
            <a:ext cx="3646491" cy="3646491"/>
          </a:xfrm>
          <a:prstGeom prst="rect">
            <a:avLst/>
          </a:prstGeom>
        </p:spPr>
      </p:pic>
      <p:pic>
        <p:nvPicPr>
          <p:cNvPr id="19" name="Graphic 18" descr="Monitor with solid fill">
            <a:extLst>
              <a:ext uri="{FF2B5EF4-FFF2-40B4-BE49-F238E27FC236}">
                <a16:creationId xmlns:a16="http://schemas.microsoft.com/office/drawing/2014/main" id="{0D0B5C12-0826-F4D7-0D7B-1F516074EA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31691" y="1283084"/>
            <a:ext cx="5209791" cy="5209791"/>
          </a:xfrm>
          <a:prstGeom prst="rect">
            <a:avLst/>
          </a:prstGeom>
        </p:spPr>
      </p:pic>
      <p:pic>
        <p:nvPicPr>
          <p:cNvPr id="25" name="Graphic 24" descr="Ethernet with solid fill">
            <a:extLst>
              <a:ext uri="{FF2B5EF4-FFF2-40B4-BE49-F238E27FC236}">
                <a16:creationId xmlns:a16="http://schemas.microsoft.com/office/drawing/2014/main" id="{3AF195C2-8E42-C9CA-B3B1-6B3851C4C2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5410" y="2393158"/>
            <a:ext cx="2319668" cy="2319668"/>
          </a:xfrm>
          <a:prstGeom prst="rect">
            <a:avLst/>
          </a:prstGeom>
        </p:spPr>
      </p:pic>
      <p:pic>
        <p:nvPicPr>
          <p:cNvPr id="35" name="Graphic 34" descr="Browser window outline">
            <a:extLst>
              <a:ext uri="{FF2B5EF4-FFF2-40B4-BE49-F238E27FC236}">
                <a16:creationId xmlns:a16="http://schemas.microsoft.com/office/drawing/2014/main" id="{5837416E-1FB4-021D-7716-8EED3F9F80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9476" y="2338723"/>
            <a:ext cx="2334220" cy="2334220"/>
          </a:xfrm>
          <a:prstGeom prst="rect">
            <a:avLst/>
          </a:prstGeom>
        </p:spPr>
      </p:pic>
      <p:pic>
        <p:nvPicPr>
          <p:cNvPr id="38" name="Graphic 37" descr="GMO with solid fill">
            <a:extLst>
              <a:ext uri="{FF2B5EF4-FFF2-40B4-BE49-F238E27FC236}">
                <a16:creationId xmlns:a16="http://schemas.microsoft.com/office/drawing/2014/main" id="{EB4A066C-70F2-183C-E21D-CFACD1E583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5813" y="3234221"/>
            <a:ext cx="914400" cy="914400"/>
          </a:xfrm>
          <a:prstGeom prst="rect">
            <a:avLst/>
          </a:prstGeom>
        </p:spPr>
      </p:pic>
      <p:pic>
        <p:nvPicPr>
          <p:cNvPr id="39" name="Graphic 38" descr="Microscope with solid fill">
            <a:extLst>
              <a:ext uri="{FF2B5EF4-FFF2-40B4-BE49-F238E27FC236}">
                <a16:creationId xmlns:a16="http://schemas.microsoft.com/office/drawing/2014/main" id="{B6BE7804-3237-3FDA-45A1-4FDB17D045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213" y="1997034"/>
            <a:ext cx="914400" cy="914400"/>
          </a:xfrm>
          <a:prstGeom prst="rect">
            <a:avLst/>
          </a:prstGeom>
        </p:spPr>
      </p:pic>
      <p:pic>
        <p:nvPicPr>
          <p:cNvPr id="40" name="Graphic 39" descr="Atom with solid fill">
            <a:extLst>
              <a:ext uri="{FF2B5EF4-FFF2-40B4-BE49-F238E27FC236}">
                <a16:creationId xmlns:a16="http://schemas.microsoft.com/office/drawing/2014/main" id="{1A26C22B-2733-C111-E8A0-26D814BB48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6070" y="3354930"/>
            <a:ext cx="914400" cy="914400"/>
          </a:xfrm>
          <a:prstGeom prst="rect">
            <a:avLst/>
          </a:prstGeom>
        </p:spPr>
      </p:pic>
      <p:pic>
        <p:nvPicPr>
          <p:cNvPr id="41" name="Graphic 40" descr="Nerve with solid fill">
            <a:extLst>
              <a:ext uri="{FF2B5EF4-FFF2-40B4-BE49-F238E27FC236}">
                <a16:creationId xmlns:a16="http://schemas.microsoft.com/office/drawing/2014/main" id="{5FE465E2-795C-0AD2-035C-111F4244B8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143" y="4547693"/>
            <a:ext cx="914400" cy="914400"/>
          </a:xfrm>
          <a:prstGeom prst="rect">
            <a:avLst/>
          </a:prstGeom>
        </p:spPr>
      </p:pic>
      <p:pic>
        <p:nvPicPr>
          <p:cNvPr id="42" name="Graphic 41" descr="Uranus outline">
            <a:extLst>
              <a:ext uri="{FF2B5EF4-FFF2-40B4-BE49-F238E27FC236}">
                <a16:creationId xmlns:a16="http://schemas.microsoft.com/office/drawing/2014/main" id="{8575D56F-9B24-2E6D-AAE4-60CAD1A3CC2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66594" y="1997034"/>
            <a:ext cx="914400" cy="914400"/>
          </a:xfrm>
          <a:prstGeom prst="rect">
            <a:avLst/>
          </a:prstGeom>
        </p:spPr>
      </p:pic>
      <p:pic>
        <p:nvPicPr>
          <p:cNvPr id="43" name="Graphic 42" descr="Golden Ratio with solid fill">
            <a:extLst>
              <a:ext uri="{FF2B5EF4-FFF2-40B4-BE49-F238E27FC236}">
                <a16:creationId xmlns:a16="http://schemas.microsoft.com/office/drawing/2014/main" id="{0EA371C0-1F38-55CB-0788-CF879CA8BB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84543" y="3310506"/>
            <a:ext cx="914400" cy="914400"/>
          </a:xfrm>
          <a:prstGeom prst="rect">
            <a:avLst/>
          </a:prstGeom>
        </p:spPr>
      </p:pic>
      <p:pic>
        <p:nvPicPr>
          <p:cNvPr id="44" name="Graphic 43" descr="Newton's Cradle with solid fill">
            <a:extLst>
              <a:ext uri="{FF2B5EF4-FFF2-40B4-BE49-F238E27FC236}">
                <a16:creationId xmlns:a16="http://schemas.microsoft.com/office/drawing/2014/main" id="{AD289520-BE02-8B1C-C92A-4D56C60C794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66594" y="4712826"/>
            <a:ext cx="914400" cy="914400"/>
          </a:xfrm>
          <a:prstGeom prst="rect">
            <a:avLst/>
          </a:prstGeom>
        </p:spPr>
      </p:pic>
    </p:spTree>
    <p:extLst>
      <p:ext uri="{BB962C8B-B14F-4D97-AF65-F5344CB8AC3E}">
        <p14:creationId xmlns:p14="http://schemas.microsoft.com/office/powerpoint/2010/main" val="242824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Google Shape;115;p22"/>
          <p:cNvSpPr/>
          <p:nvPr/>
        </p:nvSpPr>
        <p:spPr>
          <a:xfrm>
            <a:off x="3654935" y="2641256"/>
            <a:ext cx="1637700" cy="1645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4800" b="1">
                <a:solidFill>
                  <a:srgbClr val="FFFFFF"/>
                </a:solidFill>
                <a:latin typeface="Tahoma"/>
                <a:ea typeface="Tahoma"/>
                <a:cs typeface="Tahoma"/>
                <a:sym typeface="Tahoma"/>
              </a:rPr>
              <a:t>4</a:t>
            </a:r>
            <a:endParaRPr/>
          </a:p>
          <a:p>
            <a:pPr marL="0" marR="0" lvl="0" indent="0" algn="ctr" rtl="0">
              <a:spcBef>
                <a:spcPts val="0"/>
              </a:spcBef>
              <a:spcAft>
                <a:spcPts val="0"/>
              </a:spcAft>
              <a:buNone/>
            </a:pPr>
            <a:r>
              <a:rPr lang="en-US" sz="1800" b="1">
                <a:solidFill>
                  <a:srgbClr val="FFFFFF"/>
                </a:solidFill>
                <a:latin typeface="Tahoma"/>
                <a:ea typeface="Tahoma"/>
                <a:cs typeface="Tahoma"/>
                <a:sym typeface="Tahoma"/>
              </a:rPr>
              <a:t>Blueprint</a:t>
            </a:r>
            <a:endParaRPr sz="1800" b="1">
              <a:solidFill>
                <a:srgbClr val="FFFFFF"/>
              </a:solidFill>
              <a:latin typeface="Tahoma"/>
              <a:ea typeface="Tahoma"/>
              <a:cs typeface="Tahoma"/>
              <a:sym typeface="Tahoma"/>
            </a:endParaRPr>
          </a:p>
          <a:p>
            <a:pPr marL="0" marR="0" lvl="0" indent="0" algn="ctr" rtl="0">
              <a:spcBef>
                <a:spcPts val="0"/>
              </a:spcBef>
              <a:spcAft>
                <a:spcPts val="0"/>
              </a:spcAft>
              <a:buNone/>
            </a:pPr>
            <a:r>
              <a:rPr lang="en-US" sz="1800" b="1">
                <a:solidFill>
                  <a:srgbClr val="FFFFFF"/>
                </a:solidFill>
                <a:latin typeface="Tahoma"/>
                <a:ea typeface="Tahoma"/>
                <a:cs typeface="Tahoma"/>
                <a:sym typeface="Tahoma"/>
              </a:rPr>
              <a:t>Factories</a:t>
            </a:r>
            <a:endParaRPr sz="1800" b="1">
              <a:solidFill>
                <a:srgbClr val="FFFFFF"/>
              </a:solidFill>
              <a:latin typeface="Tahoma"/>
              <a:ea typeface="Tahoma"/>
              <a:cs typeface="Tahoma"/>
              <a:sym typeface="Tahoma"/>
            </a:endParaRPr>
          </a:p>
        </p:txBody>
      </p:sp>
      <p:sp>
        <p:nvSpPr>
          <p:cNvPr id="116" name="Google Shape;116;p22"/>
          <p:cNvSpPr txBox="1">
            <a:spLocks noGrp="1"/>
          </p:cNvSpPr>
          <p:nvPr>
            <p:ph type="title"/>
          </p:nvPr>
        </p:nvSpPr>
        <p:spPr>
          <a:xfrm>
            <a:off x="334181" y="168689"/>
            <a:ext cx="11502000" cy="786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5"/>
              </a:buClr>
              <a:buSzPts val="3600"/>
              <a:buFont typeface="Arimo"/>
              <a:buNone/>
            </a:pPr>
            <a:r>
              <a:rPr lang="en-US"/>
              <a:t>What SGCI + SGX3 </a:t>
            </a:r>
            <a:r>
              <a:rPr lang="en-US" b="1"/>
              <a:t>DOES</a:t>
            </a:r>
            <a:endParaRPr b="1"/>
          </a:p>
        </p:txBody>
      </p:sp>
      <p:sp>
        <p:nvSpPr>
          <p:cNvPr id="117" name="Google Shape;117;p22"/>
          <p:cNvSpPr/>
          <p:nvPr/>
        </p:nvSpPr>
        <p:spPr>
          <a:xfrm>
            <a:off x="10198249" y="2641929"/>
            <a:ext cx="1637700" cy="1645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6000" b="1" i="0" u="none" strike="noStrike" cap="none">
                <a:solidFill>
                  <a:srgbClr val="FFFFFF"/>
                </a:solidFill>
                <a:latin typeface="Tahoma"/>
                <a:ea typeface="Tahoma"/>
                <a:cs typeface="Tahoma"/>
                <a:sym typeface="Tahoma"/>
              </a:rPr>
              <a:t>11</a:t>
            </a:r>
            <a:endParaRPr sz="5400" b="1" i="0" u="none" strike="noStrike" cap="none">
              <a:solidFill>
                <a:srgbClr val="FFFFFF"/>
              </a:solidFill>
              <a:latin typeface="Tahoma"/>
              <a:ea typeface="Tahoma"/>
              <a:cs typeface="Tahoma"/>
              <a:sym typeface="Tahoma"/>
            </a:endParaRPr>
          </a:p>
          <a:p>
            <a:pPr marL="0" marR="0" lvl="0" indent="0" algn="ctr" rtl="0">
              <a:spcBef>
                <a:spcPts val="0"/>
              </a:spcBef>
              <a:spcAft>
                <a:spcPts val="0"/>
              </a:spcAft>
              <a:buNone/>
            </a:pPr>
            <a:r>
              <a:rPr lang="en-US" sz="2400" b="1" i="0" u="none" strike="noStrike" cap="none">
                <a:solidFill>
                  <a:srgbClr val="FFFFFF"/>
                </a:solidFill>
                <a:latin typeface="Tahoma"/>
                <a:ea typeface="Tahoma"/>
                <a:cs typeface="Tahoma"/>
                <a:sym typeface="Tahoma"/>
              </a:rPr>
              <a:t>partners</a:t>
            </a:r>
            <a:endParaRPr sz="1800" b="1" i="0" u="none" strike="noStrike" cap="none">
              <a:solidFill>
                <a:srgbClr val="FFFFFF"/>
              </a:solidFill>
              <a:latin typeface="Tahoma"/>
              <a:ea typeface="Tahoma"/>
              <a:cs typeface="Tahoma"/>
              <a:sym typeface="Tahoma"/>
            </a:endParaRPr>
          </a:p>
        </p:txBody>
      </p:sp>
      <p:sp>
        <p:nvSpPr>
          <p:cNvPr id="118" name="Google Shape;118;p22"/>
          <p:cNvSpPr/>
          <p:nvPr/>
        </p:nvSpPr>
        <p:spPr>
          <a:xfrm>
            <a:off x="10198249" y="996407"/>
            <a:ext cx="1637700" cy="164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4800" b="1">
                <a:solidFill>
                  <a:srgbClr val="FFFFFF"/>
                </a:solidFill>
                <a:latin typeface="Tahoma"/>
                <a:ea typeface="Tahoma"/>
                <a:cs typeface="Tahoma"/>
                <a:sym typeface="Tahoma"/>
              </a:rPr>
              <a:t>265</a:t>
            </a:r>
            <a:endParaRPr sz="4800" b="1" i="0" u="none" strike="noStrike" cap="none">
              <a:solidFill>
                <a:srgbClr val="FFFFFF"/>
              </a:solidFill>
              <a:latin typeface="Tahoma"/>
              <a:ea typeface="Tahoma"/>
              <a:cs typeface="Tahoma"/>
              <a:sym typeface="Tahoma"/>
            </a:endParaRPr>
          </a:p>
          <a:p>
            <a:pPr marL="0" marR="0" lvl="0" indent="0" algn="ctr" rtl="0">
              <a:spcBef>
                <a:spcPts val="0"/>
              </a:spcBef>
              <a:spcAft>
                <a:spcPts val="0"/>
              </a:spcAft>
              <a:buNone/>
            </a:pPr>
            <a:r>
              <a:rPr lang="en-US" sz="1600" b="1" i="0" u="none" strike="noStrike" cap="none">
                <a:solidFill>
                  <a:srgbClr val="FFFFFF"/>
                </a:solidFill>
                <a:latin typeface="Tahoma"/>
                <a:ea typeface="Tahoma"/>
                <a:cs typeface="Tahoma"/>
                <a:sym typeface="Tahoma"/>
              </a:rPr>
              <a:t>letters of collaboration</a:t>
            </a:r>
            <a:endParaRPr/>
          </a:p>
        </p:txBody>
      </p:sp>
      <p:sp>
        <p:nvSpPr>
          <p:cNvPr id="119" name="Google Shape;119;p22"/>
          <p:cNvSpPr/>
          <p:nvPr/>
        </p:nvSpPr>
        <p:spPr>
          <a:xfrm>
            <a:off x="334182" y="2641929"/>
            <a:ext cx="1637700" cy="164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US" sz="4800" b="1">
                <a:solidFill>
                  <a:srgbClr val="FFFFFF"/>
                </a:solidFill>
                <a:latin typeface="Tahoma"/>
                <a:ea typeface="Tahoma"/>
                <a:cs typeface="Tahoma"/>
                <a:sym typeface="Tahoma"/>
              </a:rPr>
              <a:t>709</a:t>
            </a:r>
            <a:endParaRPr sz="4800" b="1" i="0" u="none" strike="noStrike" cap="none">
              <a:solidFill>
                <a:srgbClr val="FFFFFF"/>
              </a:solidFill>
              <a:latin typeface="Tahoma"/>
              <a:ea typeface="Tahoma"/>
              <a:cs typeface="Tahoma"/>
              <a:sym typeface="Tahoma"/>
            </a:endParaRPr>
          </a:p>
          <a:p>
            <a:pPr marL="0" marR="0" lvl="0" indent="0" algn="ctr" rtl="0">
              <a:spcBef>
                <a:spcPts val="0"/>
              </a:spcBef>
              <a:spcAft>
                <a:spcPts val="0"/>
              </a:spcAft>
              <a:buNone/>
            </a:pPr>
            <a:r>
              <a:rPr lang="en-US" sz="1800" b="1">
                <a:solidFill>
                  <a:srgbClr val="FFFFFF"/>
                </a:solidFill>
                <a:latin typeface="Tahoma"/>
                <a:ea typeface="Tahoma"/>
                <a:cs typeface="Tahoma"/>
                <a:sym typeface="Tahoma"/>
              </a:rPr>
              <a:t>Focus Week</a:t>
            </a:r>
            <a:endParaRPr sz="1800" b="1">
              <a:solidFill>
                <a:srgbClr val="FFFFFF"/>
              </a:solidFill>
              <a:latin typeface="Tahoma"/>
              <a:ea typeface="Tahoma"/>
              <a:cs typeface="Tahoma"/>
              <a:sym typeface="Tahoma"/>
            </a:endParaRPr>
          </a:p>
          <a:p>
            <a:pPr marL="0" marR="0" lvl="0" indent="0" algn="ctr" rtl="0">
              <a:spcBef>
                <a:spcPts val="0"/>
              </a:spcBef>
              <a:spcAft>
                <a:spcPts val="0"/>
              </a:spcAft>
              <a:buNone/>
            </a:pPr>
            <a:r>
              <a:rPr lang="en-US" sz="1800" b="1">
                <a:solidFill>
                  <a:srgbClr val="FFFFFF"/>
                </a:solidFill>
                <a:latin typeface="Tahoma"/>
                <a:ea typeface="Tahoma"/>
                <a:cs typeface="Tahoma"/>
                <a:sym typeface="Tahoma"/>
              </a:rPr>
              <a:t>Attendees</a:t>
            </a:r>
            <a:endParaRPr sz="1800" b="1">
              <a:solidFill>
                <a:srgbClr val="FFFFFF"/>
              </a:solidFill>
              <a:latin typeface="Tahoma"/>
              <a:ea typeface="Tahoma"/>
              <a:cs typeface="Tahoma"/>
              <a:sym typeface="Tahoma"/>
            </a:endParaRPr>
          </a:p>
        </p:txBody>
      </p:sp>
      <p:grpSp>
        <p:nvGrpSpPr>
          <p:cNvPr id="120" name="Google Shape;120;p22"/>
          <p:cNvGrpSpPr/>
          <p:nvPr/>
        </p:nvGrpSpPr>
        <p:grpSpPr>
          <a:xfrm>
            <a:off x="1969395" y="2598913"/>
            <a:ext cx="1693200" cy="1688816"/>
            <a:chOff x="8553031" y="2640638"/>
            <a:chExt cx="1693200" cy="1688816"/>
          </a:xfrm>
        </p:grpSpPr>
        <p:sp>
          <p:nvSpPr>
            <p:cNvPr id="121" name="Google Shape;121;p22"/>
            <p:cNvSpPr/>
            <p:nvPr/>
          </p:nvSpPr>
          <p:spPr>
            <a:xfrm>
              <a:off x="8553031" y="2683654"/>
              <a:ext cx="1693200" cy="1645800"/>
            </a:xfrm>
            <a:prstGeom prst="rect">
              <a:avLst/>
            </a:prstGeom>
            <a:solidFill>
              <a:schemeClr val="accent3"/>
            </a:solidFill>
            <a:ln>
              <a:noFill/>
            </a:ln>
          </p:spPr>
          <p:txBody>
            <a:bodyPr spcFirstLastPara="1" wrap="square" lIns="91425" tIns="45700" rIns="91425" bIns="45700" anchor="ctr" anchorCtr="0">
              <a:noAutofit/>
            </a:bodyPr>
            <a:lstStyle/>
            <a:p>
              <a:pPr marL="60325" marR="0" lvl="0" indent="0" algn="l" rtl="0">
                <a:spcBef>
                  <a:spcPts val="0"/>
                </a:spcBef>
                <a:spcAft>
                  <a:spcPts val="0"/>
                </a:spcAft>
                <a:buNone/>
              </a:pPr>
              <a:endParaRPr sz="2400" b="1" i="0" u="none" strike="noStrike" cap="none">
                <a:solidFill>
                  <a:srgbClr val="FFFFFF"/>
                </a:solidFill>
                <a:latin typeface="Tahoma"/>
                <a:ea typeface="Tahoma"/>
                <a:cs typeface="Tahoma"/>
                <a:sym typeface="Tahoma"/>
              </a:endParaRPr>
            </a:p>
            <a:p>
              <a:pPr marL="60325" marR="0" lvl="0" indent="0" algn="l" rtl="0">
                <a:spcBef>
                  <a:spcPts val="0"/>
                </a:spcBef>
                <a:spcAft>
                  <a:spcPts val="0"/>
                </a:spcAft>
                <a:buNone/>
              </a:pPr>
              <a:endParaRPr sz="2400" b="1" i="0" u="none" strike="noStrike" cap="none">
                <a:solidFill>
                  <a:srgbClr val="FFFFFF"/>
                </a:solidFill>
                <a:latin typeface="Tahoma"/>
                <a:ea typeface="Tahoma"/>
                <a:cs typeface="Tahoma"/>
                <a:sym typeface="Tahoma"/>
              </a:endParaRPr>
            </a:p>
            <a:p>
              <a:pPr marL="60325" marR="0" lvl="0" indent="0" algn="ctr" rtl="0">
                <a:spcBef>
                  <a:spcPts val="1200"/>
                </a:spcBef>
                <a:spcAft>
                  <a:spcPts val="0"/>
                </a:spcAft>
                <a:buNone/>
              </a:pPr>
              <a:r>
                <a:rPr lang="en-US" sz="1800" b="1">
                  <a:solidFill>
                    <a:srgbClr val="FFFFFF"/>
                  </a:solidFill>
                  <a:latin typeface="Tahoma"/>
                  <a:ea typeface="Tahoma"/>
                  <a:cs typeface="Tahoma"/>
                  <a:sym typeface="Tahoma"/>
                </a:rPr>
                <a:t>Community</a:t>
              </a:r>
              <a:br>
                <a:rPr lang="en-US" sz="1800" b="1">
                  <a:solidFill>
                    <a:srgbClr val="FFFFFF"/>
                  </a:solidFill>
                  <a:latin typeface="Tahoma"/>
                  <a:ea typeface="Tahoma"/>
                  <a:cs typeface="Tahoma"/>
                  <a:sym typeface="Tahoma"/>
                </a:rPr>
              </a:br>
              <a:r>
                <a:rPr lang="en-US" sz="1800" b="1">
                  <a:solidFill>
                    <a:srgbClr val="FFFFFF"/>
                  </a:solidFill>
                  <a:latin typeface="Tahoma"/>
                  <a:ea typeface="Tahoma"/>
                  <a:cs typeface="Tahoma"/>
                  <a:sym typeface="Tahoma"/>
                </a:rPr>
                <a:t>Surveys</a:t>
              </a:r>
              <a:endParaRPr sz="1800" b="1">
                <a:solidFill>
                  <a:srgbClr val="FFFFFF"/>
                </a:solidFill>
                <a:latin typeface="Tahoma"/>
                <a:ea typeface="Tahoma"/>
                <a:cs typeface="Tahoma"/>
                <a:sym typeface="Tahoma"/>
              </a:endParaRPr>
            </a:p>
          </p:txBody>
        </p:sp>
        <p:sp>
          <p:nvSpPr>
            <p:cNvPr id="122" name="Google Shape;122;p22"/>
            <p:cNvSpPr txBox="1"/>
            <p:nvPr/>
          </p:nvSpPr>
          <p:spPr>
            <a:xfrm>
              <a:off x="8717737" y="2640638"/>
              <a:ext cx="1361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rgbClr val="FFFFFF"/>
                  </a:solidFill>
                  <a:latin typeface="Tahoma"/>
                  <a:ea typeface="Tahoma"/>
                  <a:cs typeface="Tahoma"/>
                  <a:sym typeface="Tahoma"/>
                </a:rPr>
                <a:t>6</a:t>
              </a:r>
              <a:endParaRPr/>
            </a:p>
          </p:txBody>
        </p:sp>
      </p:grpSp>
      <p:sp>
        <p:nvSpPr>
          <p:cNvPr id="123" name="Google Shape;123;p22"/>
          <p:cNvSpPr/>
          <p:nvPr/>
        </p:nvSpPr>
        <p:spPr>
          <a:xfrm>
            <a:off x="5243725" y="2641929"/>
            <a:ext cx="3296400" cy="1645800"/>
          </a:xfrm>
          <a:prstGeom prst="rect">
            <a:avLst/>
          </a:prstGeom>
          <a:solidFill>
            <a:schemeClr val="accent1"/>
          </a:solidFill>
          <a:ln>
            <a:noFill/>
          </a:ln>
        </p:spPr>
        <p:txBody>
          <a:bodyPr spcFirstLastPara="1" wrap="square" lIns="1280150" tIns="182875" rIns="91425" bIns="182875" anchor="ctr" anchorCtr="0">
            <a:noAutofit/>
          </a:bodyPr>
          <a:lstStyle/>
          <a:p>
            <a:pPr marL="0" marR="0" lvl="0" indent="0" algn="ctr" rtl="0">
              <a:lnSpc>
                <a:spcPct val="80000"/>
              </a:lnSpc>
              <a:spcBef>
                <a:spcPts val="0"/>
              </a:spcBef>
              <a:spcAft>
                <a:spcPts val="0"/>
              </a:spcAft>
              <a:buNone/>
            </a:pPr>
            <a:r>
              <a:rPr lang="en-US" sz="4800" b="1">
                <a:solidFill>
                  <a:srgbClr val="FFFFFF"/>
                </a:solidFill>
                <a:latin typeface="Tahoma"/>
                <a:ea typeface="Tahoma"/>
                <a:cs typeface="Tahoma"/>
                <a:sym typeface="Tahoma"/>
              </a:rPr>
              <a:t>235</a:t>
            </a:r>
            <a:endParaRPr sz="4800" b="1">
              <a:solidFill>
                <a:srgbClr val="FFFFFF"/>
              </a:solidFill>
              <a:latin typeface="Tahoma"/>
              <a:ea typeface="Tahoma"/>
              <a:cs typeface="Tahoma"/>
              <a:sym typeface="Tahoma"/>
            </a:endParaRPr>
          </a:p>
          <a:p>
            <a:pPr marL="0" marR="0" lvl="0" indent="0" algn="ctr" rtl="0">
              <a:spcBef>
                <a:spcPts val="0"/>
              </a:spcBef>
              <a:spcAft>
                <a:spcPts val="0"/>
              </a:spcAft>
              <a:buNone/>
            </a:pPr>
            <a:r>
              <a:rPr lang="en-US" sz="1600" b="1">
                <a:solidFill>
                  <a:srgbClr val="FFFFFF"/>
                </a:solidFill>
                <a:latin typeface="Tahoma"/>
                <a:ea typeface="Tahoma"/>
                <a:cs typeface="Tahoma"/>
                <a:sym typeface="Tahoma"/>
              </a:rPr>
              <a:t>Science Gateways Supported</a:t>
            </a:r>
            <a:endParaRPr sz="1200"/>
          </a:p>
        </p:txBody>
      </p:sp>
      <p:grpSp>
        <p:nvGrpSpPr>
          <p:cNvPr id="124" name="Google Shape;124;p22"/>
          <p:cNvGrpSpPr/>
          <p:nvPr/>
        </p:nvGrpSpPr>
        <p:grpSpPr>
          <a:xfrm>
            <a:off x="3586151" y="996407"/>
            <a:ext cx="4956000" cy="1645800"/>
            <a:chOff x="-1348576" y="1016813"/>
            <a:chExt cx="4956000" cy="1645800"/>
          </a:xfrm>
        </p:grpSpPr>
        <p:sp>
          <p:nvSpPr>
            <p:cNvPr id="125" name="Google Shape;125;p22"/>
            <p:cNvSpPr/>
            <p:nvPr/>
          </p:nvSpPr>
          <p:spPr>
            <a:xfrm>
              <a:off x="-1348576" y="1016813"/>
              <a:ext cx="4956000" cy="1645800"/>
            </a:xfrm>
            <a:prstGeom prst="rect">
              <a:avLst/>
            </a:prstGeom>
            <a:solidFill>
              <a:schemeClr val="accent3"/>
            </a:solidFill>
            <a:ln>
              <a:noFill/>
            </a:ln>
          </p:spPr>
          <p:txBody>
            <a:bodyPr spcFirstLastPara="1" wrap="square" lIns="182875" tIns="45700" rIns="91425" bIns="45700" anchor="ctr" anchorCtr="0">
              <a:noAutofit/>
            </a:bodyPr>
            <a:lstStyle/>
            <a:p>
              <a:pPr marL="3260725" marR="0" lvl="0" indent="0" algn="l" rtl="0">
                <a:spcBef>
                  <a:spcPts val="0"/>
                </a:spcBef>
                <a:spcAft>
                  <a:spcPts val="0"/>
                </a:spcAft>
                <a:buNone/>
              </a:pPr>
              <a:r>
                <a:rPr lang="en-US" sz="1800" b="1">
                  <a:solidFill>
                    <a:srgbClr val="FFFFFF"/>
                  </a:solidFill>
                  <a:latin typeface="Tahoma"/>
                  <a:ea typeface="Tahoma"/>
                  <a:cs typeface="Tahoma"/>
                  <a:sym typeface="Tahoma"/>
                </a:rPr>
                <a:t>Active </a:t>
              </a:r>
              <a:endParaRPr sz="1800" b="1">
                <a:solidFill>
                  <a:srgbClr val="FFFFFF"/>
                </a:solidFill>
                <a:latin typeface="Tahoma"/>
                <a:ea typeface="Tahoma"/>
                <a:cs typeface="Tahoma"/>
                <a:sym typeface="Tahoma"/>
              </a:endParaRPr>
            </a:p>
            <a:p>
              <a:pPr marL="3260725" marR="0" lvl="0" indent="0" algn="l" rtl="0">
                <a:spcBef>
                  <a:spcPts val="0"/>
                </a:spcBef>
                <a:spcAft>
                  <a:spcPts val="0"/>
                </a:spcAft>
                <a:buNone/>
              </a:pPr>
              <a:r>
                <a:rPr lang="en-US" sz="1800" b="1">
                  <a:solidFill>
                    <a:srgbClr val="FFFFFF"/>
                  </a:solidFill>
                  <a:latin typeface="Tahoma"/>
                  <a:ea typeface="Tahoma"/>
                  <a:cs typeface="Tahoma"/>
                  <a:sym typeface="Tahoma"/>
                </a:rPr>
                <a:t>subscribers</a:t>
              </a:r>
              <a:endParaRPr sz="1800" b="1">
                <a:solidFill>
                  <a:srgbClr val="FFFFFF"/>
                </a:solidFill>
                <a:latin typeface="Tahoma"/>
                <a:ea typeface="Tahoma"/>
                <a:cs typeface="Tahoma"/>
                <a:sym typeface="Tahoma"/>
              </a:endParaRPr>
            </a:p>
          </p:txBody>
        </p:sp>
        <p:sp>
          <p:nvSpPr>
            <p:cNvPr id="126" name="Google Shape;126;p22"/>
            <p:cNvSpPr txBox="1"/>
            <p:nvPr/>
          </p:nvSpPr>
          <p:spPr>
            <a:xfrm>
              <a:off x="93225" y="1379320"/>
              <a:ext cx="19479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FFFFFF"/>
                  </a:solidFill>
                  <a:latin typeface="Tahoma"/>
                  <a:ea typeface="Tahoma"/>
                  <a:cs typeface="Tahoma"/>
                  <a:sym typeface="Tahoma"/>
                </a:rPr>
                <a:t>1,795</a:t>
              </a:r>
              <a:endParaRPr sz="4800" b="1">
                <a:solidFill>
                  <a:srgbClr val="FFFFFF"/>
                </a:solidFill>
                <a:latin typeface="Tahoma"/>
                <a:ea typeface="Tahoma"/>
                <a:cs typeface="Tahoma"/>
                <a:sym typeface="Tahoma"/>
              </a:endParaRPr>
            </a:p>
          </p:txBody>
        </p:sp>
      </p:grpSp>
      <p:sp>
        <p:nvSpPr>
          <p:cNvPr id="127" name="Google Shape;127;p22"/>
          <p:cNvSpPr/>
          <p:nvPr/>
        </p:nvSpPr>
        <p:spPr>
          <a:xfrm>
            <a:off x="334181" y="996407"/>
            <a:ext cx="3328500" cy="1645800"/>
          </a:xfrm>
          <a:prstGeom prst="rect">
            <a:avLst/>
          </a:prstGeom>
          <a:solidFill>
            <a:schemeClr val="accent4"/>
          </a:solidFill>
          <a:ln>
            <a:noFill/>
          </a:ln>
        </p:spPr>
        <p:txBody>
          <a:bodyPr spcFirstLastPara="1" wrap="square" lIns="1645900" tIns="45700" rIns="91425" bIns="45700" anchor="ctr" anchorCtr="0">
            <a:noAutofit/>
          </a:bodyPr>
          <a:lstStyle/>
          <a:p>
            <a:pPr marL="0" marR="0" lvl="0" indent="0" algn="l" rtl="0">
              <a:spcBef>
                <a:spcPts val="0"/>
              </a:spcBef>
              <a:spcAft>
                <a:spcPts val="0"/>
              </a:spcAft>
              <a:buNone/>
            </a:pPr>
            <a:r>
              <a:rPr lang="en-US" sz="1700" b="1">
                <a:solidFill>
                  <a:srgbClr val="FFFFFF"/>
                </a:solidFill>
                <a:latin typeface="Tahoma"/>
                <a:ea typeface="Tahoma"/>
                <a:cs typeface="Tahoma"/>
                <a:sym typeface="Tahoma"/>
              </a:rPr>
              <a:t>Attendees at</a:t>
            </a:r>
            <a:endParaRPr sz="1700" b="1">
              <a:solidFill>
                <a:srgbClr val="FFFFFF"/>
              </a:solidFill>
              <a:latin typeface="Tahoma"/>
              <a:ea typeface="Tahoma"/>
              <a:cs typeface="Tahoma"/>
              <a:sym typeface="Tahoma"/>
            </a:endParaRPr>
          </a:p>
          <a:p>
            <a:pPr marL="0" marR="0" lvl="0" indent="0" algn="l" rtl="0">
              <a:spcBef>
                <a:spcPts val="0"/>
              </a:spcBef>
              <a:spcAft>
                <a:spcPts val="0"/>
              </a:spcAft>
              <a:buNone/>
            </a:pPr>
            <a:r>
              <a:rPr lang="en-US" sz="1700" b="1">
                <a:solidFill>
                  <a:srgbClr val="FFFFFF"/>
                </a:solidFill>
                <a:latin typeface="Tahoma"/>
                <a:ea typeface="Tahoma"/>
                <a:cs typeface="Tahoma"/>
                <a:sym typeface="Tahoma"/>
              </a:rPr>
              <a:t>Presentations</a:t>
            </a:r>
            <a:endParaRPr sz="1700" b="1">
              <a:solidFill>
                <a:srgbClr val="FFFFFF"/>
              </a:solidFill>
              <a:latin typeface="Tahoma"/>
              <a:ea typeface="Tahoma"/>
              <a:cs typeface="Tahoma"/>
              <a:sym typeface="Tahoma"/>
            </a:endParaRPr>
          </a:p>
        </p:txBody>
      </p:sp>
      <p:pic>
        <p:nvPicPr>
          <p:cNvPr id="128" name="Google Shape;128;p22"/>
          <p:cNvPicPr preferRelativeResize="0"/>
          <p:nvPr/>
        </p:nvPicPr>
        <p:blipFill rotWithShape="1">
          <a:blip r:embed="rId3">
            <a:alphaModFix/>
          </a:blip>
          <a:srcRect/>
          <a:stretch/>
        </p:blipFill>
        <p:spPr>
          <a:xfrm>
            <a:off x="3962399" y="1366182"/>
            <a:ext cx="944799" cy="927829"/>
          </a:xfrm>
          <a:prstGeom prst="rect">
            <a:avLst/>
          </a:prstGeom>
          <a:noFill/>
          <a:ln>
            <a:noFill/>
          </a:ln>
        </p:spPr>
      </p:pic>
      <p:pic>
        <p:nvPicPr>
          <p:cNvPr id="129" name="Google Shape;129;p22"/>
          <p:cNvPicPr preferRelativeResize="0"/>
          <p:nvPr/>
        </p:nvPicPr>
        <p:blipFill rotWithShape="1">
          <a:blip r:embed="rId4">
            <a:alphaModFix/>
          </a:blip>
          <a:srcRect/>
          <a:stretch/>
        </p:blipFill>
        <p:spPr>
          <a:xfrm>
            <a:off x="5529270" y="2988026"/>
            <a:ext cx="914286" cy="952381"/>
          </a:xfrm>
          <a:prstGeom prst="rect">
            <a:avLst/>
          </a:prstGeom>
          <a:noFill/>
          <a:ln>
            <a:noFill/>
          </a:ln>
        </p:spPr>
      </p:pic>
      <p:grpSp>
        <p:nvGrpSpPr>
          <p:cNvPr id="130" name="Google Shape;130;p22"/>
          <p:cNvGrpSpPr/>
          <p:nvPr/>
        </p:nvGrpSpPr>
        <p:grpSpPr>
          <a:xfrm>
            <a:off x="8540007" y="996371"/>
            <a:ext cx="1664114" cy="3291815"/>
            <a:chOff x="8562712" y="1001482"/>
            <a:chExt cx="1656000" cy="3296100"/>
          </a:xfrm>
        </p:grpSpPr>
        <p:sp>
          <p:nvSpPr>
            <p:cNvPr id="131" name="Google Shape;131;p22"/>
            <p:cNvSpPr/>
            <p:nvPr/>
          </p:nvSpPr>
          <p:spPr>
            <a:xfrm>
              <a:off x="8562712" y="1001482"/>
              <a:ext cx="1656000" cy="3296100"/>
            </a:xfrm>
            <a:prstGeom prst="rect">
              <a:avLst/>
            </a:prstGeom>
            <a:solidFill>
              <a:schemeClr val="accent5"/>
            </a:solidFill>
            <a:ln>
              <a:noFill/>
            </a:ln>
          </p:spPr>
          <p:txBody>
            <a:bodyPr spcFirstLastPara="1" wrap="square" lIns="91425" tIns="365750" rIns="91425" bIns="45700" anchor="t" anchorCtr="0">
              <a:noAutofit/>
            </a:bodyPr>
            <a:lstStyle/>
            <a:p>
              <a:pPr marL="0" marR="0" lvl="0" indent="0" algn="ctr" rtl="0">
                <a:lnSpc>
                  <a:spcPct val="80000"/>
                </a:lnSpc>
                <a:spcBef>
                  <a:spcPts val="0"/>
                </a:spcBef>
                <a:spcAft>
                  <a:spcPts val="0"/>
                </a:spcAft>
                <a:buNone/>
              </a:pPr>
              <a:r>
                <a:rPr lang="en-US" sz="4000" b="1">
                  <a:solidFill>
                    <a:srgbClr val="FFFFFF"/>
                  </a:solidFill>
                  <a:latin typeface="Tahoma"/>
                  <a:ea typeface="Tahoma"/>
                  <a:cs typeface="Tahoma"/>
                  <a:sym typeface="Tahoma"/>
                </a:rPr>
                <a:t>1,361</a:t>
              </a:r>
              <a:endParaRPr sz="4000" b="1">
                <a:solidFill>
                  <a:srgbClr val="FFFFFF"/>
                </a:solidFill>
                <a:latin typeface="Tahoma"/>
                <a:ea typeface="Tahoma"/>
                <a:cs typeface="Tahoma"/>
                <a:sym typeface="Tahoma"/>
              </a:endParaRPr>
            </a:p>
            <a:p>
              <a:pPr marL="0" marR="0" lvl="0" indent="0" algn="ctr" rtl="0">
                <a:spcBef>
                  <a:spcPts val="0"/>
                </a:spcBef>
                <a:spcAft>
                  <a:spcPts val="0"/>
                </a:spcAft>
                <a:buNone/>
              </a:pPr>
              <a:r>
                <a:rPr lang="en-US" sz="1800" b="1">
                  <a:solidFill>
                    <a:srgbClr val="FFFFFF"/>
                  </a:solidFill>
                  <a:latin typeface="Tahoma"/>
                  <a:ea typeface="Tahoma"/>
                  <a:cs typeface="Tahoma"/>
                  <a:sym typeface="Tahoma"/>
                </a:rPr>
                <a:t>student &amp; faculty participants</a:t>
              </a:r>
              <a:endParaRPr/>
            </a:p>
          </p:txBody>
        </p:sp>
        <p:pic>
          <p:nvPicPr>
            <p:cNvPr id="132" name="Google Shape;132;p22"/>
            <p:cNvPicPr preferRelativeResize="0"/>
            <p:nvPr/>
          </p:nvPicPr>
          <p:blipFill rotWithShape="1">
            <a:blip r:embed="rId5">
              <a:alphaModFix/>
            </a:blip>
            <a:srcRect/>
            <a:stretch/>
          </p:blipFill>
          <p:spPr>
            <a:xfrm>
              <a:off x="8968792" y="3122984"/>
              <a:ext cx="838095" cy="628571"/>
            </a:xfrm>
            <a:prstGeom prst="rect">
              <a:avLst/>
            </a:prstGeom>
            <a:noFill/>
            <a:ln>
              <a:noFill/>
            </a:ln>
          </p:spPr>
        </p:pic>
      </p:grpSp>
      <p:grpSp>
        <p:nvGrpSpPr>
          <p:cNvPr id="133" name="Google Shape;133;p22"/>
          <p:cNvGrpSpPr/>
          <p:nvPr/>
        </p:nvGrpSpPr>
        <p:grpSpPr>
          <a:xfrm>
            <a:off x="334989" y="4286977"/>
            <a:ext cx="4952100" cy="1645800"/>
            <a:chOff x="5256197" y="4286118"/>
            <a:chExt cx="4952100" cy="1645800"/>
          </a:xfrm>
        </p:grpSpPr>
        <p:sp>
          <p:nvSpPr>
            <p:cNvPr id="134" name="Google Shape;134;p22"/>
            <p:cNvSpPr/>
            <p:nvPr/>
          </p:nvSpPr>
          <p:spPr>
            <a:xfrm>
              <a:off x="5256197" y="4286118"/>
              <a:ext cx="4952100" cy="1645800"/>
            </a:xfrm>
            <a:prstGeom prst="rect">
              <a:avLst/>
            </a:prstGeom>
            <a:solidFill>
              <a:schemeClr val="accent2"/>
            </a:solidFill>
            <a:ln>
              <a:noFill/>
            </a:ln>
          </p:spPr>
          <p:txBody>
            <a:bodyPr spcFirstLastPara="1" wrap="square" lIns="274300" tIns="45700" rIns="1554475" bIns="45700" anchor="ctr" anchorCtr="0">
              <a:noAutofit/>
            </a:bodyPr>
            <a:lstStyle/>
            <a:p>
              <a:pPr marL="1657350" marR="0" lvl="0" indent="0" algn="l" rtl="0">
                <a:spcBef>
                  <a:spcPts val="0"/>
                </a:spcBef>
                <a:spcAft>
                  <a:spcPts val="0"/>
                </a:spcAft>
                <a:buNone/>
              </a:pPr>
              <a:r>
                <a:rPr lang="en-US" sz="1800" b="1" dirty="0">
                  <a:solidFill>
                    <a:srgbClr val="FFFFFF"/>
                  </a:solidFill>
                  <a:latin typeface="Tahoma"/>
                  <a:ea typeface="Tahoma"/>
                  <a:cs typeface="Tahoma"/>
                  <a:sym typeface="Tahoma"/>
                </a:rPr>
                <a:t>Technical</a:t>
              </a:r>
              <a:endParaRPr dirty="0"/>
            </a:p>
            <a:p>
              <a:pPr marL="1657350" marR="0" lvl="0" indent="0" algn="l" rtl="0">
                <a:spcBef>
                  <a:spcPts val="0"/>
                </a:spcBef>
                <a:spcAft>
                  <a:spcPts val="0"/>
                </a:spcAft>
                <a:buNone/>
              </a:pPr>
              <a:r>
                <a:rPr lang="en-US" sz="1800" b="1" dirty="0">
                  <a:solidFill>
                    <a:srgbClr val="FFFFFF"/>
                  </a:solidFill>
                  <a:latin typeface="Tahoma"/>
                  <a:ea typeface="Tahoma"/>
                  <a:cs typeface="Tahoma"/>
                  <a:sym typeface="Tahoma"/>
                </a:rPr>
                <a:t>Consulting</a:t>
              </a:r>
            </a:p>
            <a:p>
              <a:pPr marL="1657350" marR="0" lvl="0" indent="0" algn="l" rtl="0">
                <a:spcBef>
                  <a:spcPts val="0"/>
                </a:spcBef>
                <a:spcAft>
                  <a:spcPts val="0"/>
                </a:spcAft>
                <a:buNone/>
              </a:pPr>
              <a:r>
                <a:rPr lang="en-US" sz="1800" b="1" dirty="0">
                  <a:solidFill>
                    <a:srgbClr val="FFFFFF"/>
                  </a:solidFill>
                  <a:latin typeface="Tahoma"/>
                  <a:ea typeface="Tahoma"/>
                  <a:cs typeface="Tahoma"/>
                  <a:sym typeface="Tahoma"/>
                </a:rPr>
                <a:t>projects</a:t>
              </a:r>
              <a:endParaRPr dirty="0"/>
            </a:p>
          </p:txBody>
        </p:sp>
        <p:sp>
          <p:nvSpPr>
            <p:cNvPr id="135" name="Google Shape;135;p22"/>
            <p:cNvSpPr txBox="1"/>
            <p:nvPr/>
          </p:nvSpPr>
          <p:spPr>
            <a:xfrm>
              <a:off x="5461685" y="4486845"/>
              <a:ext cx="1425300" cy="126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600" b="1">
                  <a:solidFill>
                    <a:srgbClr val="FFFFFF"/>
                  </a:solidFill>
                  <a:latin typeface="Tahoma"/>
                  <a:ea typeface="Tahoma"/>
                  <a:cs typeface="Tahoma"/>
                  <a:sym typeface="Tahoma"/>
                </a:rPr>
                <a:t>54</a:t>
              </a:r>
              <a:endParaRPr sz="7600" b="1">
                <a:solidFill>
                  <a:srgbClr val="FFFFFF"/>
                </a:solidFill>
                <a:latin typeface="Tahoma"/>
                <a:ea typeface="Tahoma"/>
                <a:cs typeface="Tahoma"/>
                <a:sym typeface="Tahoma"/>
              </a:endParaRPr>
            </a:p>
          </p:txBody>
        </p:sp>
        <p:pic>
          <p:nvPicPr>
            <p:cNvPr id="136" name="Google Shape;136;p22"/>
            <p:cNvPicPr preferRelativeResize="0"/>
            <p:nvPr/>
          </p:nvPicPr>
          <p:blipFill rotWithShape="1">
            <a:blip r:embed="rId6">
              <a:alphaModFix/>
            </a:blip>
            <a:srcRect/>
            <a:stretch/>
          </p:blipFill>
          <p:spPr>
            <a:xfrm>
              <a:off x="8768006" y="4658838"/>
              <a:ext cx="1013067" cy="1016306"/>
            </a:xfrm>
            <a:prstGeom prst="rect">
              <a:avLst/>
            </a:prstGeom>
            <a:noFill/>
            <a:ln>
              <a:noFill/>
            </a:ln>
          </p:spPr>
        </p:pic>
      </p:grpSp>
      <p:grpSp>
        <p:nvGrpSpPr>
          <p:cNvPr id="137" name="Google Shape;137;p22"/>
          <p:cNvGrpSpPr/>
          <p:nvPr/>
        </p:nvGrpSpPr>
        <p:grpSpPr>
          <a:xfrm>
            <a:off x="8540194" y="4286977"/>
            <a:ext cx="3296067" cy="1645800"/>
            <a:chOff x="3596944" y="2658298"/>
            <a:chExt cx="3318300" cy="1645800"/>
          </a:xfrm>
        </p:grpSpPr>
        <p:sp>
          <p:nvSpPr>
            <p:cNvPr id="138" name="Google Shape;138;p22"/>
            <p:cNvSpPr/>
            <p:nvPr/>
          </p:nvSpPr>
          <p:spPr>
            <a:xfrm>
              <a:off x="3596944" y="2658298"/>
              <a:ext cx="3318300" cy="1645800"/>
            </a:xfrm>
            <a:prstGeom prst="rect">
              <a:avLst/>
            </a:prstGeom>
            <a:solidFill>
              <a:schemeClr val="accent3"/>
            </a:solidFill>
            <a:ln>
              <a:noFill/>
            </a:ln>
          </p:spPr>
          <p:txBody>
            <a:bodyPr spcFirstLastPara="1" wrap="square" lIns="91425" tIns="45700" rIns="91425" bIns="45700" anchor="ctr" anchorCtr="0">
              <a:noAutofit/>
            </a:bodyPr>
            <a:lstStyle/>
            <a:p>
              <a:pPr marL="174625" marR="0" lvl="0" indent="0" algn="l" rtl="0">
                <a:lnSpc>
                  <a:spcPct val="85000"/>
                </a:lnSpc>
                <a:spcBef>
                  <a:spcPts val="0"/>
                </a:spcBef>
                <a:spcAft>
                  <a:spcPts val="0"/>
                </a:spcAft>
                <a:buNone/>
              </a:pPr>
              <a:r>
                <a:rPr lang="en-US" sz="6000" b="1">
                  <a:solidFill>
                    <a:srgbClr val="FFFFFF"/>
                  </a:solidFill>
                  <a:latin typeface="Tahoma"/>
                  <a:ea typeface="Tahoma"/>
                  <a:cs typeface="Tahoma"/>
                  <a:sym typeface="Tahoma"/>
                </a:rPr>
                <a:t>632</a:t>
              </a:r>
              <a:endParaRPr sz="6000" b="1">
                <a:solidFill>
                  <a:srgbClr val="FFFFFF"/>
                </a:solidFill>
                <a:latin typeface="Tahoma"/>
                <a:ea typeface="Tahoma"/>
                <a:cs typeface="Tahoma"/>
                <a:sym typeface="Tahoma"/>
              </a:endParaRPr>
            </a:p>
            <a:p>
              <a:pPr marL="174625" marR="0" lvl="0" indent="0" algn="l" rtl="0">
                <a:spcBef>
                  <a:spcPts val="0"/>
                </a:spcBef>
                <a:spcAft>
                  <a:spcPts val="0"/>
                </a:spcAft>
                <a:buNone/>
              </a:pPr>
              <a:r>
                <a:rPr lang="en-US" sz="1800" b="1">
                  <a:solidFill>
                    <a:srgbClr val="FFFFFF"/>
                  </a:solidFill>
                  <a:latin typeface="Tahoma"/>
                  <a:ea typeface="Tahoma"/>
                  <a:cs typeface="Tahoma"/>
                  <a:sym typeface="Tahoma"/>
                </a:rPr>
                <a:t>Gateway Catalog entries</a:t>
              </a:r>
              <a:endParaRPr/>
            </a:p>
          </p:txBody>
        </p:sp>
        <p:pic>
          <p:nvPicPr>
            <p:cNvPr id="139" name="Google Shape;139;p22"/>
            <p:cNvPicPr preferRelativeResize="0"/>
            <p:nvPr/>
          </p:nvPicPr>
          <p:blipFill rotWithShape="1">
            <a:blip r:embed="rId7">
              <a:alphaModFix/>
            </a:blip>
            <a:srcRect/>
            <a:stretch/>
          </p:blipFill>
          <p:spPr>
            <a:xfrm>
              <a:off x="5760070" y="2892980"/>
              <a:ext cx="792256" cy="767497"/>
            </a:xfrm>
            <a:prstGeom prst="rect">
              <a:avLst/>
            </a:prstGeom>
            <a:noFill/>
            <a:ln>
              <a:noFill/>
            </a:ln>
          </p:spPr>
        </p:pic>
      </p:grpSp>
      <p:sp>
        <p:nvSpPr>
          <p:cNvPr id="140" name="Google Shape;140;p22"/>
          <p:cNvSpPr txBox="1"/>
          <p:nvPr/>
        </p:nvSpPr>
        <p:spPr>
          <a:xfrm>
            <a:off x="425525" y="1368388"/>
            <a:ext cx="1455000" cy="923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500" b="1">
                <a:solidFill>
                  <a:srgbClr val="FFFFFF"/>
                </a:solidFill>
                <a:latin typeface="Tahoma"/>
                <a:ea typeface="Tahoma"/>
                <a:cs typeface="Tahoma"/>
                <a:sym typeface="Tahoma"/>
              </a:rPr>
              <a:t>9,405</a:t>
            </a:r>
            <a:endParaRPr sz="3500" b="1">
              <a:solidFill>
                <a:srgbClr val="FFFFFF"/>
              </a:solidFill>
              <a:latin typeface="Tahoma"/>
              <a:ea typeface="Tahoma"/>
              <a:cs typeface="Tahoma"/>
              <a:sym typeface="Tahoma"/>
            </a:endParaRPr>
          </a:p>
        </p:txBody>
      </p:sp>
      <p:sp>
        <p:nvSpPr>
          <p:cNvPr id="141" name="Google Shape;141;p22"/>
          <p:cNvSpPr/>
          <p:nvPr/>
        </p:nvSpPr>
        <p:spPr>
          <a:xfrm>
            <a:off x="5242213" y="4286977"/>
            <a:ext cx="3297900" cy="1645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3700" b="1" dirty="0">
                <a:solidFill>
                  <a:srgbClr val="FFFFFF"/>
                </a:solidFill>
                <a:latin typeface="Tahoma"/>
                <a:ea typeface="Tahoma"/>
                <a:cs typeface="Tahoma"/>
                <a:sym typeface="Tahoma"/>
              </a:rPr>
              <a:t>$11,793,079</a:t>
            </a:r>
            <a:endParaRPr sz="3700" b="1" dirty="0">
              <a:solidFill>
                <a:srgbClr val="FF0000"/>
              </a:solidFill>
              <a:latin typeface="Tahoma"/>
              <a:ea typeface="Tahoma"/>
              <a:cs typeface="Tahoma"/>
              <a:sym typeface="Tahoma"/>
            </a:endParaRPr>
          </a:p>
          <a:p>
            <a:pPr marL="0" marR="0" lvl="0" indent="0" algn="ctr" rtl="0">
              <a:lnSpc>
                <a:spcPct val="85000"/>
              </a:lnSpc>
              <a:spcBef>
                <a:spcPts val="600"/>
              </a:spcBef>
              <a:spcAft>
                <a:spcPts val="0"/>
              </a:spcAft>
              <a:buNone/>
            </a:pPr>
            <a:r>
              <a:rPr lang="en-US" sz="1800" b="1" dirty="0">
                <a:solidFill>
                  <a:srgbClr val="FFFFFF"/>
                </a:solidFill>
                <a:latin typeface="Tahoma"/>
                <a:ea typeface="Tahoma"/>
                <a:cs typeface="Tahoma"/>
                <a:sym typeface="Tahoma"/>
              </a:rPr>
              <a:t>additional funding written into external projects</a:t>
            </a:r>
            <a:endParaRPr dirty="0"/>
          </a:p>
        </p:txBody>
      </p:sp>
      <p:sp>
        <p:nvSpPr>
          <p:cNvPr id="142" name="Google Shape;142;p22"/>
          <p:cNvSpPr/>
          <p:nvPr/>
        </p:nvSpPr>
        <p:spPr>
          <a:xfrm>
            <a:off x="10626871" y="2927294"/>
            <a:ext cx="786900" cy="618900"/>
          </a:xfrm>
          <a:prstGeom prst="mathMultiply">
            <a:avLst>
              <a:gd name="adj1" fmla="val 23520"/>
            </a:avLst>
          </a:prstGeom>
          <a:solidFill>
            <a:schemeClr val="accent1"/>
          </a:solidFill>
          <a:ln w="10775" cap="flat" cmpd="sng">
            <a:solidFill>
              <a:srgbClr val="613E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3" name="Google Shape;143;p22"/>
          <p:cNvSpPr/>
          <p:nvPr/>
        </p:nvSpPr>
        <p:spPr>
          <a:xfrm>
            <a:off x="10219193" y="2645717"/>
            <a:ext cx="1637700" cy="1645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6000" b="1">
                <a:solidFill>
                  <a:srgbClr val="FFFFFF"/>
                </a:solidFill>
                <a:latin typeface="Tahoma"/>
                <a:ea typeface="Tahoma"/>
                <a:cs typeface="Tahoma"/>
                <a:sym typeface="Tahoma"/>
              </a:rPr>
              <a:t>18</a:t>
            </a:r>
            <a:endParaRPr sz="5400" b="1">
              <a:solidFill>
                <a:srgbClr val="FFFFFF"/>
              </a:solidFill>
              <a:latin typeface="Tahoma"/>
              <a:ea typeface="Tahoma"/>
              <a:cs typeface="Tahoma"/>
              <a:sym typeface="Tahoma"/>
            </a:endParaRPr>
          </a:p>
          <a:p>
            <a:pPr marL="0" marR="0" lvl="0" indent="0" algn="ctr" rtl="0">
              <a:spcBef>
                <a:spcPts val="0"/>
              </a:spcBef>
              <a:spcAft>
                <a:spcPts val="0"/>
              </a:spcAft>
              <a:buNone/>
            </a:pPr>
            <a:r>
              <a:rPr lang="en-US" sz="1600" b="1">
                <a:solidFill>
                  <a:srgbClr val="FFFFFF"/>
                </a:solidFill>
                <a:latin typeface="Tahoma"/>
                <a:ea typeface="Tahoma"/>
                <a:cs typeface="Tahoma"/>
                <a:sym typeface="Tahoma"/>
              </a:rPr>
              <a:t>Science Gateway Partners</a:t>
            </a:r>
            <a:endParaRPr sz="1000" b="1">
              <a:solidFill>
                <a:srgbClr val="FFFFFF"/>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5622625" y="1900800"/>
            <a:ext cx="6377400" cy="305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700"/>
              <a:t>Learn more at sciencegateways.org</a:t>
            </a:r>
            <a:endParaRPr sz="4700"/>
          </a:p>
        </p:txBody>
      </p:sp>
      <p:pic>
        <p:nvPicPr>
          <p:cNvPr id="234" name="Google Shape;234;p37"/>
          <p:cNvPicPr preferRelativeResize="0"/>
          <p:nvPr/>
        </p:nvPicPr>
        <p:blipFill rotWithShape="1">
          <a:blip r:embed="rId3">
            <a:alphaModFix/>
          </a:blip>
          <a:srcRect r="40433"/>
          <a:stretch/>
        </p:blipFill>
        <p:spPr>
          <a:xfrm>
            <a:off x="0" y="2695575"/>
            <a:ext cx="5622624" cy="1466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EB71-53CC-4814-BDEE-D1C6D007D79D}"/>
              </a:ext>
            </a:extLst>
          </p:cNvPr>
          <p:cNvSpPr>
            <a:spLocks noGrp="1"/>
          </p:cNvSpPr>
          <p:nvPr>
            <p:ph type="ctrTitle"/>
          </p:nvPr>
        </p:nvSpPr>
        <p:spPr>
          <a:xfrm>
            <a:off x="1524000" y="2819400"/>
            <a:ext cx="9144000" cy="1447800"/>
          </a:xfrm>
        </p:spPr>
        <p:txBody>
          <a:bodyPr/>
          <a:lstStyle/>
          <a:p>
            <a:r>
              <a:rPr lang="en-US" dirty="0">
                <a:latin typeface="Lato Black" panose="020F0502020204030203" pitchFamily="34" charset="0"/>
                <a:ea typeface="Lato Black" panose="020F0502020204030203" pitchFamily="34" charset="0"/>
                <a:cs typeface="Lato Black" panose="020F0502020204030203" pitchFamily="34" charset="0"/>
              </a:rPr>
              <a:t>Thank You!</a:t>
            </a:r>
          </a:p>
        </p:txBody>
      </p:sp>
    </p:spTree>
    <p:extLst>
      <p:ext uri="{BB962C8B-B14F-4D97-AF65-F5344CB8AC3E}">
        <p14:creationId xmlns:p14="http://schemas.microsoft.com/office/powerpoint/2010/main" val="392741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With the growing importance of data analytics, artificial intelligence, and machine learning, </a:t>
            </a:r>
            <a:r>
              <a:rPr lang="en-US" b="1"/>
              <a:t>how does your project(s) position themselves in relation to these fields?</a:t>
            </a:r>
            <a:r>
              <a:rPr lang="en-US"/>
              <a:t> </a:t>
            </a:r>
            <a:br>
              <a:rPr lang="en-US"/>
            </a:br>
            <a:r>
              <a:rPr lang="en-US"/>
              <a:t>And do you have expertise to communicate to potential collaborators and users?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How do you use social media platforms to engage with your </a:t>
            </a:r>
            <a:br>
              <a:rPr lang="en-US" b="1"/>
            </a:br>
            <a:r>
              <a:rPr lang="en-US" b="1"/>
              <a:t>target audience </a:t>
            </a:r>
            <a:br>
              <a:rPr lang="en-US" b="1"/>
            </a:br>
            <a:r>
              <a:rPr lang="en-US"/>
              <a:t>and promote your services?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838200" y="1900800"/>
            <a:ext cx="10515600" cy="3056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t>What methods do you use to reach out to potential partners or collaborators</a:t>
            </a:r>
            <a:r>
              <a:rPr lang="en-US"/>
              <a:t> in the research and education communities to expand your outreach and impact?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560179" y="878229"/>
            <a:ext cx="3651600" cy="811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latin typeface="Arial"/>
                <a:ea typeface="Arial"/>
                <a:cs typeface="Arial"/>
                <a:sym typeface="Arial"/>
              </a:rPr>
              <a:t>What is a Science Gateway?</a:t>
            </a:r>
            <a:endParaRPr dirty="0"/>
          </a:p>
        </p:txBody>
      </p:sp>
      <p:sp>
        <p:nvSpPr>
          <p:cNvPr id="89" name="Google Shape;89;p19"/>
          <p:cNvSpPr txBox="1">
            <a:spLocks noGrp="1"/>
          </p:cNvSpPr>
          <p:nvPr>
            <p:ph type="body" idx="1"/>
          </p:nvPr>
        </p:nvSpPr>
        <p:spPr>
          <a:xfrm>
            <a:off x="227731" y="2758001"/>
            <a:ext cx="3651600" cy="3785400"/>
          </a:xfrm>
          <a:prstGeom prst="rect">
            <a:avLst/>
          </a:prstGeom>
          <a:noFill/>
          <a:ln>
            <a:noFill/>
          </a:ln>
        </p:spPr>
        <p:txBody>
          <a:bodyPr spcFirstLastPara="1" wrap="square" lIns="91425" tIns="45700" rIns="91425" bIns="45700" anchor="t" anchorCtr="0">
            <a:normAutofit lnSpcReduction="10000"/>
          </a:bodyPr>
          <a:lstStyle/>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Connecting expensive resources &amp; data to </a:t>
            </a: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scientist authors that write codes to utilize them to </a:t>
            </a: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audiences that use those codes, data, instruments, collaborate, educate, etc. en masse</a:t>
            </a:r>
            <a:endParaRPr sz="2400">
              <a:latin typeface="Arial"/>
              <a:ea typeface="Arial"/>
              <a:cs typeface="Arial"/>
              <a:sym typeface="Arial"/>
            </a:endParaRPr>
          </a:p>
        </p:txBody>
      </p:sp>
      <p:pic>
        <p:nvPicPr>
          <p:cNvPr id="90" name="Google Shape;90;p19"/>
          <p:cNvPicPr preferRelativeResize="0"/>
          <p:nvPr/>
        </p:nvPicPr>
        <p:blipFill rotWithShape="1">
          <a:blip r:embed="rId3">
            <a:alphaModFix/>
          </a:blip>
          <a:srcRect/>
          <a:stretch/>
        </p:blipFill>
        <p:spPr>
          <a:xfrm>
            <a:off x="4026749" y="161400"/>
            <a:ext cx="8083024" cy="638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BC2E-C4E7-A148-20E3-FFBD64076A07}"/>
              </a:ext>
            </a:extLst>
          </p:cNvPr>
          <p:cNvSpPr>
            <a:spLocks noGrp="1"/>
          </p:cNvSpPr>
          <p:nvPr>
            <p:ph type="title"/>
          </p:nvPr>
        </p:nvSpPr>
        <p:spPr/>
        <p:txBody>
          <a:bodyPr/>
          <a:lstStyle/>
          <a:p>
            <a:r>
              <a:rPr lang="en-US" dirty="0"/>
              <a:t>What is a Science Gateway?</a:t>
            </a:r>
          </a:p>
        </p:txBody>
      </p:sp>
      <p:pic>
        <p:nvPicPr>
          <p:cNvPr id="19" name="Graphic 18" descr="Monitor with solid fill">
            <a:extLst>
              <a:ext uri="{FF2B5EF4-FFF2-40B4-BE49-F238E27FC236}">
                <a16:creationId xmlns:a16="http://schemas.microsoft.com/office/drawing/2014/main" id="{0D0B5C12-0826-F4D7-0D7B-1F516074EA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1691" y="1283084"/>
            <a:ext cx="5209791" cy="5209791"/>
          </a:xfrm>
          <a:prstGeom prst="rect">
            <a:avLst/>
          </a:prstGeom>
        </p:spPr>
      </p:pic>
      <p:pic>
        <p:nvPicPr>
          <p:cNvPr id="25" name="Graphic 24" descr="Ethernet with solid fill">
            <a:extLst>
              <a:ext uri="{FF2B5EF4-FFF2-40B4-BE49-F238E27FC236}">
                <a16:creationId xmlns:a16="http://schemas.microsoft.com/office/drawing/2014/main" id="{3AF195C2-8E42-C9CA-B3B1-6B3851C4C2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5410" y="2393158"/>
            <a:ext cx="2319668" cy="2319668"/>
          </a:xfrm>
          <a:prstGeom prst="rect">
            <a:avLst/>
          </a:prstGeom>
        </p:spPr>
      </p:pic>
      <p:pic>
        <p:nvPicPr>
          <p:cNvPr id="35" name="Graphic 34" descr="Browser window outline">
            <a:extLst>
              <a:ext uri="{FF2B5EF4-FFF2-40B4-BE49-F238E27FC236}">
                <a16:creationId xmlns:a16="http://schemas.microsoft.com/office/drawing/2014/main" id="{5837416E-1FB4-021D-7716-8EED3F9F80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69476" y="2338723"/>
            <a:ext cx="2334220" cy="2334220"/>
          </a:xfrm>
          <a:prstGeom prst="rect">
            <a:avLst/>
          </a:prstGeom>
        </p:spPr>
      </p:pic>
      <p:pic>
        <p:nvPicPr>
          <p:cNvPr id="38" name="Graphic 37" descr="GMO with solid fill">
            <a:extLst>
              <a:ext uri="{FF2B5EF4-FFF2-40B4-BE49-F238E27FC236}">
                <a16:creationId xmlns:a16="http://schemas.microsoft.com/office/drawing/2014/main" id="{EB4A066C-70F2-183C-E21D-CFACD1E583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813" y="3234221"/>
            <a:ext cx="914400" cy="914400"/>
          </a:xfrm>
          <a:prstGeom prst="rect">
            <a:avLst/>
          </a:prstGeom>
        </p:spPr>
      </p:pic>
      <p:pic>
        <p:nvPicPr>
          <p:cNvPr id="39" name="Graphic 38" descr="Microscope with solid fill">
            <a:extLst>
              <a:ext uri="{FF2B5EF4-FFF2-40B4-BE49-F238E27FC236}">
                <a16:creationId xmlns:a16="http://schemas.microsoft.com/office/drawing/2014/main" id="{B6BE7804-3237-3FDA-45A1-4FDB17D045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0213" y="1997034"/>
            <a:ext cx="914400" cy="914400"/>
          </a:xfrm>
          <a:prstGeom prst="rect">
            <a:avLst/>
          </a:prstGeom>
        </p:spPr>
      </p:pic>
      <p:pic>
        <p:nvPicPr>
          <p:cNvPr id="40" name="Graphic 39" descr="Atom with solid fill">
            <a:extLst>
              <a:ext uri="{FF2B5EF4-FFF2-40B4-BE49-F238E27FC236}">
                <a16:creationId xmlns:a16="http://schemas.microsoft.com/office/drawing/2014/main" id="{1A26C22B-2733-C111-E8A0-26D814BB48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6070" y="3354930"/>
            <a:ext cx="914400" cy="914400"/>
          </a:xfrm>
          <a:prstGeom prst="rect">
            <a:avLst/>
          </a:prstGeom>
        </p:spPr>
      </p:pic>
      <p:pic>
        <p:nvPicPr>
          <p:cNvPr id="41" name="Graphic 40" descr="Nerve with solid fill">
            <a:extLst>
              <a:ext uri="{FF2B5EF4-FFF2-40B4-BE49-F238E27FC236}">
                <a16:creationId xmlns:a16="http://schemas.microsoft.com/office/drawing/2014/main" id="{5FE465E2-795C-0AD2-035C-111F4244B8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143" y="4547693"/>
            <a:ext cx="914400" cy="914400"/>
          </a:xfrm>
          <a:prstGeom prst="rect">
            <a:avLst/>
          </a:prstGeom>
        </p:spPr>
      </p:pic>
      <p:pic>
        <p:nvPicPr>
          <p:cNvPr id="42" name="Graphic 41" descr="Uranus outline">
            <a:extLst>
              <a:ext uri="{FF2B5EF4-FFF2-40B4-BE49-F238E27FC236}">
                <a16:creationId xmlns:a16="http://schemas.microsoft.com/office/drawing/2014/main" id="{8575D56F-9B24-2E6D-AAE4-60CAD1A3CC2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66594" y="1997034"/>
            <a:ext cx="914400" cy="914400"/>
          </a:xfrm>
          <a:prstGeom prst="rect">
            <a:avLst/>
          </a:prstGeom>
        </p:spPr>
      </p:pic>
      <p:pic>
        <p:nvPicPr>
          <p:cNvPr id="43" name="Graphic 42" descr="Golden Ratio with solid fill">
            <a:extLst>
              <a:ext uri="{FF2B5EF4-FFF2-40B4-BE49-F238E27FC236}">
                <a16:creationId xmlns:a16="http://schemas.microsoft.com/office/drawing/2014/main" id="{0EA371C0-1F38-55CB-0788-CF879CA8BB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84543" y="3310506"/>
            <a:ext cx="914400" cy="914400"/>
          </a:xfrm>
          <a:prstGeom prst="rect">
            <a:avLst/>
          </a:prstGeom>
        </p:spPr>
      </p:pic>
      <p:pic>
        <p:nvPicPr>
          <p:cNvPr id="44" name="Graphic 43" descr="Newton's Cradle with solid fill">
            <a:extLst>
              <a:ext uri="{FF2B5EF4-FFF2-40B4-BE49-F238E27FC236}">
                <a16:creationId xmlns:a16="http://schemas.microsoft.com/office/drawing/2014/main" id="{AD289520-BE02-8B1C-C92A-4D56C60C794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66594" y="4712826"/>
            <a:ext cx="914400" cy="914400"/>
          </a:xfrm>
          <a:prstGeom prst="rect">
            <a:avLst/>
          </a:prstGeom>
        </p:spPr>
      </p:pic>
      <p:pic>
        <p:nvPicPr>
          <p:cNvPr id="8" name="Graphic 7" descr="Browser window outline">
            <a:extLst>
              <a:ext uri="{FF2B5EF4-FFF2-40B4-BE49-F238E27FC236}">
                <a16:creationId xmlns:a16="http://schemas.microsoft.com/office/drawing/2014/main" id="{8C47DA7E-2E84-88E4-E6DE-59238E190F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6074" y="2214719"/>
            <a:ext cx="1598833" cy="1598833"/>
          </a:xfrm>
          <a:prstGeom prst="rect">
            <a:avLst/>
          </a:prstGeom>
        </p:spPr>
      </p:pic>
      <p:pic>
        <p:nvPicPr>
          <p:cNvPr id="10" name="Graphic 9" descr="Browser window outline">
            <a:extLst>
              <a:ext uri="{FF2B5EF4-FFF2-40B4-BE49-F238E27FC236}">
                <a16:creationId xmlns:a16="http://schemas.microsoft.com/office/drawing/2014/main" id="{FC27C204-BDB2-6C3C-BBF4-B735712063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2029" y="2627870"/>
            <a:ext cx="1598833" cy="1598833"/>
          </a:xfrm>
          <a:prstGeom prst="rect">
            <a:avLst/>
          </a:prstGeom>
        </p:spPr>
      </p:pic>
      <p:pic>
        <p:nvPicPr>
          <p:cNvPr id="12" name="Graphic 11" descr="Social network outline">
            <a:extLst>
              <a:ext uri="{FF2B5EF4-FFF2-40B4-BE49-F238E27FC236}">
                <a16:creationId xmlns:a16="http://schemas.microsoft.com/office/drawing/2014/main" id="{2A3A2A3B-BB0E-7CDC-3054-25A16251A76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368861" y="3105416"/>
            <a:ext cx="1598832" cy="1598832"/>
          </a:xfrm>
          <a:prstGeom prst="rect">
            <a:avLst/>
          </a:prstGeom>
        </p:spPr>
      </p:pic>
      <p:pic>
        <p:nvPicPr>
          <p:cNvPr id="13" name="Graphic 12" descr="Social network outline">
            <a:extLst>
              <a:ext uri="{FF2B5EF4-FFF2-40B4-BE49-F238E27FC236}">
                <a16:creationId xmlns:a16="http://schemas.microsoft.com/office/drawing/2014/main" id="{278DF81F-0563-CAB7-B115-23C8B619104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786114" y="2285059"/>
            <a:ext cx="1467505" cy="1467505"/>
          </a:xfrm>
          <a:prstGeom prst="rect">
            <a:avLst/>
          </a:prstGeom>
        </p:spPr>
      </p:pic>
    </p:spTree>
    <p:extLst>
      <p:ext uri="{BB962C8B-B14F-4D97-AF65-F5344CB8AC3E}">
        <p14:creationId xmlns:p14="http://schemas.microsoft.com/office/powerpoint/2010/main" val="26022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560179" y="878229"/>
            <a:ext cx="3651600" cy="811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7857"/>
              <a:buFont typeface="Arial"/>
              <a:buNone/>
            </a:pPr>
            <a:r>
              <a:rPr lang="en-US" sz="3733" dirty="0">
                <a:latin typeface="Arial"/>
                <a:ea typeface="Arial"/>
                <a:cs typeface="Arial"/>
                <a:sym typeface="Arial"/>
              </a:rPr>
              <a:t>What does a </a:t>
            </a:r>
            <a:r>
              <a:rPr lang="en-US" dirty="0">
                <a:latin typeface="Arial"/>
                <a:ea typeface="Arial"/>
                <a:cs typeface="Arial"/>
                <a:sym typeface="Arial"/>
              </a:rPr>
              <a:t>Science Gateway </a:t>
            </a:r>
            <a:br>
              <a:rPr lang="en-US" dirty="0">
                <a:latin typeface="Arial"/>
                <a:ea typeface="Arial"/>
                <a:cs typeface="Arial"/>
                <a:sym typeface="Arial"/>
              </a:rPr>
            </a:br>
            <a:r>
              <a:rPr lang="en-US" sz="5844" b="1" dirty="0">
                <a:latin typeface="Arial"/>
                <a:ea typeface="Arial"/>
                <a:cs typeface="Arial"/>
                <a:sym typeface="Arial"/>
              </a:rPr>
              <a:t>do?</a:t>
            </a:r>
            <a:endParaRPr sz="5844" b="1" dirty="0"/>
          </a:p>
        </p:txBody>
      </p:sp>
      <p:sp>
        <p:nvSpPr>
          <p:cNvPr id="96" name="Google Shape;96;p20"/>
          <p:cNvSpPr txBox="1">
            <a:spLocks noGrp="1"/>
          </p:cNvSpPr>
          <p:nvPr>
            <p:ph type="body" idx="1"/>
          </p:nvPr>
        </p:nvSpPr>
        <p:spPr>
          <a:xfrm>
            <a:off x="227731" y="2758001"/>
            <a:ext cx="3651600" cy="3785400"/>
          </a:xfrm>
          <a:prstGeom prst="rect">
            <a:avLst/>
          </a:prstGeom>
          <a:noFill/>
          <a:ln>
            <a:noFill/>
          </a:ln>
        </p:spPr>
        <p:txBody>
          <a:bodyPr spcFirstLastPara="1" wrap="square" lIns="91425" tIns="45700" rIns="91425" bIns="45700" anchor="t" anchorCtr="0">
            <a:normAutofit/>
          </a:bodyPr>
          <a:lstStyle/>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Connecting researchers and educators</a:t>
            </a: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providing access to research software</a:t>
            </a: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endParaRPr sz="2400">
              <a:latin typeface="Arial"/>
              <a:ea typeface="Arial"/>
              <a:cs typeface="Arial"/>
              <a:sym typeface="Arial"/>
            </a:endParaRPr>
          </a:p>
          <a:p>
            <a:pPr marL="284162" lvl="0" indent="0" algn="l" rtl="0">
              <a:lnSpc>
                <a:spcPct val="90000"/>
              </a:lnSpc>
              <a:spcBef>
                <a:spcPts val="0"/>
              </a:spcBef>
              <a:spcAft>
                <a:spcPts val="0"/>
              </a:spcAft>
              <a:buClr>
                <a:schemeClr val="dk1"/>
              </a:buClr>
              <a:buSzPts val="3080"/>
              <a:buNone/>
            </a:pPr>
            <a:r>
              <a:rPr lang="en-US" sz="2400">
                <a:latin typeface="Arial"/>
                <a:ea typeface="Arial"/>
                <a:cs typeface="Arial"/>
                <a:sym typeface="Arial"/>
              </a:rPr>
              <a:t>lower the barrier to educational materials and research</a:t>
            </a:r>
            <a:endParaRPr sz="2400">
              <a:latin typeface="Arial"/>
              <a:ea typeface="Arial"/>
              <a:cs typeface="Arial"/>
              <a:sym typeface="Arial"/>
            </a:endParaRPr>
          </a:p>
        </p:txBody>
      </p:sp>
      <p:pic>
        <p:nvPicPr>
          <p:cNvPr id="98" name="Google Shape;98;p20"/>
          <p:cNvPicPr preferRelativeResize="0"/>
          <p:nvPr/>
        </p:nvPicPr>
        <p:blipFill>
          <a:blip r:embed="rId3">
            <a:alphaModFix/>
          </a:blip>
          <a:stretch>
            <a:fillRect/>
          </a:stretch>
        </p:blipFill>
        <p:spPr>
          <a:xfrm>
            <a:off x="6709350" y="2627575"/>
            <a:ext cx="5268777" cy="3547674"/>
          </a:xfrm>
          <a:prstGeom prst="rect">
            <a:avLst/>
          </a:prstGeom>
          <a:noFill/>
          <a:ln>
            <a:noFill/>
          </a:ln>
        </p:spPr>
      </p:pic>
      <p:pic>
        <p:nvPicPr>
          <p:cNvPr id="97" name="Google Shape;97;p20"/>
          <p:cNvPicPr preferRelativeResize="0"/>
          <p:nvPr/>
        </p:nvPicPr>
        <p:blipFill>
          <a:blip r:embed="rId4">
            <a:alphaModFix/>
          </a:blip>
          <a:stretch>
            <a:fillRect/>
          </a:stretch>
        </p:blipFill>
        <p:spPr>
          <a:xfrm>
            <a:off x="3879326" y="277057"/>
            <a:ext cx="5268777" cy="3570824"/>
          </a:xfrm>
          <a:prstGeom prst="rect">
            <a:avLst/>
          </a:prstGeom>
          <a:noFill/>
          <a:ln>
            <a:noFill/>
          </a:ln>
        </p:spPr>
      </p:pic>
    </p:spTree>
    <p:extLst>
      <p:ext uri="{BB962C8B-B14F-4D97-AF65-F5344CB8AC3E}">
        <p14:creationId xmlns:p14="http://schemas.microsoft.com/office/powerpoint/2010/main" val="315446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BC2E-C4E7-A148-20E3-FFBD64076A07}"/>
              </a:ext>
            </a:extLst>
          </p:cNvPr>
          <p:cNvSpPr>
            <a:spLocks noGrp="1"/>
          </p:cNvSpPr>
          <p:nvPr>
            <p:ph type="title"/>
          </p:nvPr>
        </p:nvSpPr>
        <p:spPr/>
        <p:txBody>
          <a:bodyPr/>
          <a:lstStyle/>
          <a:p>
            <a:r>
              <a:rPr lang="en-US" dirty="0"/>
              <a:t>What is a Science Gateway?</a:t>
            </a:r>
          </a:p>
        </p:txBody>
      </p:sp>
      <p:pic>
        <p:nvPicPr>
          <p:cNvPr id="19" name="Graphic 18" descr="Monitor with solid fill">
            <a:extLst>
              <a:ext uri="{FF2B5EF4-FFF2-40B4-BE49-F238E27FC236}">
                <a16:creationId xmlns:a16="http://schemas.microsoft.com/office/drawing/2014/main" id="{0D0B5C12-0826-F4D7-0D7B-1F516074EA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1691" y="1283084"/>
            <a:ext cx="5209791" cy="5209791"/>
          </a:xfrm>
          <a:prstGeom prst="rect">
            <a:avLst/>
          </a:prstGeom>
        </p:spPr>
      </p:pic>
      <p:pic>
        <p:nvPicPr>
          <p:cNvPr id="25" name="Graphic 24" descr="Ethernet with solid fill">
            <a:extLst>
              <a:ext uri="{FF2B5EF4-FFF2-40B4-BE49-F238E27FC236}">
                <a16:creationId xmlns:a16="http://schemas.microsoft.com/office/drawing/2014/main" id="{3AF195C2-8E42-C9CA-B3B1-6B3851C4C2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5410" y="2393158"/>
            <a:ext cx="2319668" cy="2319668"/>
          </a:xfrm>
          <a:prstGeom prst="rect">
            <a:avLst/>
          </a:prstGeom>
        </p:spPr>
      </p:pic>
      <p:pic>
        <p:nvPicPr>
          <p:cNvPr id="38" name="Graphic 37" descr="GMO with solid fill">
            <a:extLst>
              <a:ext uri="{FF2B5EF4-FFF2-40B4-BE49-F238E27FC236}">
                <a16:creationId xmlns:a16="http://schemas.microsoft.com/office/drawing/2014/main" id="{EB4A066C-70F2-183C-E21D-CFACD1E583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813" y="3234221"/>
            <a:ext cx="914400" cy="914400"/>
          </a:xfrm>
          <a:prstGeom prst="rect">
            <a:avLst/>
          </a:prstGeom>
        </p:spPr>
      </p:pic>
      <p:pic>
        <p:nvPicPr>
          <p:cNvPr id="39" name="Graphic 38" descr="Microscope with solid fill">
            <a:extLst>
              <a:ext uri="{FF2B5EF4-FFF2-40B4-BE49-F238E27FC236}">
                <a16:creationId xmlns:a16="http://schemas.microsoft.com/office/drawing/2014/main" id="{B6BE7804-3237-3FDA-45A1-4FDB17D045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0213" y="1997034"/>
            <a:ext cx="914400" cy="914400"/>
          </a:xfrm>
          <a:prstGeom prst="rect">
            <a:avLst/>
          </a:prstGeom>
        </p:spPr>
      </p:pic>
      <p:pic>
        <p:nvPicPr>
          <p:cNvPr id="40" name="Graphic 39" descr="Atom with solid fill">
            <a:extLst>
              <a:ext uri="{FF2B5EF4-FFF2-40B4-BE49-F238E27FC236}">
                <a16:creationId xmlns:a16="http://schemas.microsoft.com/office/drawing/2014/main" id="{1A26C22B-2733-C111-E8A0-26D814BB48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16070" y="3354930"/>
            <a:ext cx="914400" cy="914400"/>
          </a:xfrm>
          <a:prstGeom prst="rect">
            <a:avLst/>
          </a:prstGeom>
        </p:spPr>
      </p:pic>
      <p:pic>
        <p:nvPicPr>
          <p:cNvPr id="41" name="Graphic 40" descr="Nerve with solid fill">
            <a:extLst>
              <a:ext uri="{FF2B5EF4-FFF2-40B4-BE49-F238E27FC236}">
                <a16:creationId xmlns:a16="http://schemas.microsoft.com/office/drawing/2014/main" id="{5FE465E2-795C-0AD2-035C-111F4244B8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0143" y="4547693"/>
            <a:ext cx="914400" cy="914400"/>
          </a:xfrm>
          <a:prstGeom prst="rect">
            <a:avLst/>
          </a:prstGeom>
        </p:spPr>
      </p:pic>
      <p:pic>
        <p:nvPicPr>
          <p:cNvPr id="42" name="Graphic 41" descr="Uranus outline">
            <a:extLst>
              <a:ext uri="{FF2B5EF4-FFF2-40B4-BE49-F238E27FC236}">
                <a16:creationId xmlns:a16="http://schemas.microsoft.com/office/drawing/2014/main" id="{8575D56F-9B24-2E6D-AAE4-60CAD1A3CC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66594" y="1997034"/>
            <a:ext cx="914400" cy="914400"/>
          </a:xfrm>
          <a:prstGeom prst="rect">
            <a:avLst/>
          </a:prstGeom>
        </p:spPr>
      </p:pic>
      <p:pic>
        <p:nvPicPr>
          <p:cNvPr id="43" name="Graphic 42" descr="Golden Ratio with solid fill">
            <a:extLst>
              <a:ext uri="{FF2B5EF4-FFF2-40B4-BE49-F238E27FC236}">
                <a16:creationId xmlns:a16="http://schemas.microsoft.com/office/drawing/2014/main" id="{0EA371C0-1F38-55CB-0788-CF879CA8BB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84543" y="3310506"/>
            <a:ext cx="914400" cy="914400"/>
          </a:xfrm>
          <a:prstGeom prst="rect">
            <a:avLst/>
          </a:prstGeom>
        </p:spPr>
      </p:pic>
      <p:pic>
        <p:nvPicPr>
          <p:cNvPr id="44" name="Graphic 43" descr="Newton's Cradle with solid fill">
            <a:extLst>
              <a:ext uri="{FF2B5EF4-FFF2-40B4-BE49-F238E27FC236}">
                <a16:creationId xmlns:a16="http://schemas.microsoft.com/office/drawing/2014/main" id="{AD289520-BE02-8B1C-C92A-4D56C60C794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66594" y="4712826"/>
            <a:ext cx="914400" cy="914400"/>
          </a:xfrm>
          <a:prstGeom prst="rect">
            <a:avLst/>
          </a:prstGeom>
        </p:spPr>
      </p:pic>
      <p:pic>
        <p:nvPicPr>
          <p:cNvPr id="7" name="Graphic 6" descr="Browser window outline">
            <a:extLst>
              <a:ext uri="{FF2B5EF4-FFF2-40B4-BE49-F238E27FC236}">
                <a16:creationId xmlns:a16="http://schemas.microsoft.com/office/drawing/2014/main" id="{16BD56F0-94E2-0E86-4033-76B321D2B5A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56074" y="2214719"/>
            <a:ext cx="1598833" cy="1598833"/>
          </a:xfrm>
          <a:prstGeom prst="rect">
            <a:avLst/>
          </a:prstGeom>
        </p:spPr>
      </p:pic>
      <p:pic>
        <p:nvPicPr>
          <p:cNvPr id="8" name="Graphic 7" descr="Social network outline">
            <a:extLst>
              <a:ext uri="{FF2B5EF4-FFF2-40B4-BE49-F238E27FC236}">
                <a16:creationId xmlns:a16="http://schemas.microsoft.com/office/drawing/2014/main" id="{7C1C7CC2-10C3-6417-0EA1-7FBA6235F8F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368861" y="3105416"/>
            <a:ext cx="1598832" cy="1598832"/>
          </a:xfrm>
          <a:prstGeom prst="rect">
            <a:avLst/>
          </a:prstGeom>
        </p:spPr>
      </p:pic>
      <p:pic>
        <p:nvPicPr>
          <p:cNvPr id="9" name="Graphic 8" descr="Browser window outline">
            <a:extLst>
              <a:ext uri="{FF2B5EF4-FFF2-40B4-BE49-F238E27FC236}">
                <a16:creationId xmlns:a16="http://schemas.microsoft.com/office/drawing/2014/main" id="{029D1C2C-DD2C-1318-6A83-50DE6F24D85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72029" y="2627870"/>
            <a:ext cx="1598833" cy="1598833"/>
          </a:xfrm>
          <a:prstGeom prst="rect">
            <a:avLst/>
          </a:prstGeom>
        </p:spPr>
      </p:pic>
      <p:pic>
        <p:nvPicPr>
          <p:cNvPr id="10" name="Graphic 9" descr="Social network outline">
            <a:extLst>
              <a:ext uri="{FF2B5EF4-FFF2-40B4-BE49-F238E27FC236}">
                <a16:creationId xmlns:a16="http://schemas.microsoft.com/office/drawing/2014/main" id="{E0EFEF4E-B378-04D5-5F4A-47ED018D4A2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786114" y="2285059"/>
            <a:ext cx="1467505" cy="1467505"/>
          </a:xfrm>
          <a:prstGeom prst="rect">
            <a:avLst/>
          </a:prstGeom>
        </p:spPr>
      </p:pic>
      <p:pic>
        <p:nvPicPr>
          <p:cNvPr id="22" name="Graphic 21" descr="Classroom with solid fill">
            <a:extLst>
              <a:ext uri="{FF2B5EF4-FFF2-40B4-BE49-F238E27FC236}">
                <a16:creationId xmlns:a16="http://schemas.microsoft.com/office/drawing/2014/main" id="{8806C586-AA92-A666-6E7B-3577F0B963E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145" y="3358155"/>
            <a:ext cx="914400" cy="914400"/>
          </a:xfrm>
          <a:prstGeom prst="rect">
            <a:avLst/>
          </a:prstGeom>
        </p:spPr>
      </p:pic>
      <p:pic>
        <p:nvPicPr>
          <p:cNvPr id="23" name="Graphic 22" descr="Diploma roll with solid fill">
            <a:extLst>
              <a:ext uri="{FF2B5EF4-FFF2-40B4-BE49-F238E27FC236}">
                <a16:creationId xmlns:a16="http://schemas.microsoft.com/office/drawing/2014/main" id="{AE349BC0-DC46-EEC1-7DD8-177FA017354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037093" y="3358155"/>
            <a:ext cx="914400" cy="914400"/>
          </a:xfrm>
          <a:prstGeom prst="rect">
            <a:avLst/>
          </a:prstGeom>
        </p:spPr>
      </p:pic>
      <p:pic>
        <p:nvPicPr>
          <p:cNvPr id="24" name="Graphic 23" descr="Globe with solid fill">
            <a:extLst>
              <a:ext uri="{FF2B5EF4-FFF2-40B4-BE49-F238E27FC236}">
                <a16:creationId xmlns:a16="http://schemas.microsoft.com/office/drawing/2014/main" id="{110E9219-A0CC-38D9-6AFE-A34570D6824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784543" y="3312303"/>
            <a:ext cx="914400" cy="914400"/>
          </a:xfrm>
          <a:prstGeom prst="rect">
            <a:avLst/>
          </a:prstGeom>
        </p:spPr>
      </p:pic>
    </p:spTree>
    <p:extLst>
      <p:ext uri="{BB962C8B-B14F-4D97-AF65-F5344CB8AC3E}">
        <p14:creationId xmlns:p14="http://schemas.microsoft.com/office/powerpoint/2010/main" val="19820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44444E-6 L -0.00312 0.3382 " pathEditMode="relative" rAng="0" ptsTypes="AA">
                                      <p:cBhvr>
                                        <p:cTn id="6" dur="2000" fill="hold"/>
                                        <p:tgtEl>
                                          <p:spTgt spid="38"/>
                                        </p:tgtEl>
                                        <p:attrNameLst>
                                          <p:attrName>ppt_x</p:attrName>
                                          <p:attrName>ppt_y</p:attrName>
                                        </p:attrNameLst>
                                      </p:cBhvr>
                                      <p:rCtr x="-156" y="16898"/>
                                    </p:animMotion>
                                  </p:childTnLst>
                                </p:cTn>
                              </p:par>
                              <p:par>
                                <p:cTn id="7" presetID="42" presetClass="path" presetSubtype="0" accel="50000" decel="50000" fill="hold" nodeType="withEffect">
                                  <p:stCondLst>
                                    <p:cond delay="0"/>
                                  </p:stCondLst>
                                  <p:childTnLst>
                                    <p:animMotion origin="layout" path="M -4.16667E-6 4.44444E-6 L -0.00755 0.33819 " pathEditMode="relative" rAng="0" ptsTypes="AA">
                                      <p:cBhvr>
                                        <p:cTn id="8" dur="2000" fill="hold"/>
                                        <p:tgtEl>
                                          <p:spTgt spid="43"/>
                                        </p:tgtEl>
                                        <p:attrNameLst>
                                          <p:attrName>ppt_x</p:attrName>
                                          <p:attrName>ppt_y</p:attrName>
                                        </p:attrNameLst>
                                      </p:cBhvr>
                                      <p:rCtr x="-378" y="16898"/>
                                    </p:animMotion>
                                  </p:childTnLst>
                                </p:cTn>
                              </p:par>
                              <p:par>
                                <p:cTn id="9" presetID="42" presetClass="path" presetSubtype="0" accel="50000" decel="50000" fill="hold" nodeType="withEffect">
                                  <p:stCondLst>
                                    <p:cond delay="0"/>
                                  </p:stCondLst>
                                  <p:childTnLst>
                                    <p:animMotion origin="layout" path="M 0.00065 0.00509 L 0.00534 0.30949 " pathEditMode="relative" rAng="0" ptsTypes="AA">
                                      <p:cBhvr>
                                        <p:cTn id="10" dur="2000" fill="hold"/>
                                        <p:tgtEl>
                                          <p:spTgt spid="40"/>
                                        </p:tgtEl>
                                        <p:attrNameLst>
                                          <p:attrName>ppt_x</p:attrName>
                                          <p:attrName>ppt_y</p:attrName>
                                        </p:attrNameLst>
                                      </p:cBhvr>
                                      <p:rCtr x="234" y="1520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631297" y="360225"/>
            <a:ext cx="6288900" cy="811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75285"/>
              <a:buFont typeface="Arial"/>
              <a:buNone/>
            </a:pPr>
            <a:r>
              <a:rPr lang="en-US" dirty="0">
                <a:latin typeface="Arial"/>
                <a:ea typeface="Arial"/>
                <a:cs typeface="Arial"/>
                <a:sym typeface="Arial"/>
              </a:rPr>
              <a:t>But what is the value?</a:t>
            </a:r>
            <a:endParaRPr sz="5844" b="1" dirty="0"/>
          </a:p>
        </p:txBody>
      </p:sp>
      <p:pic>
        <p:nvPicPr>
          <p:cNvPr id="106" name="Google Shape;106;p21"/>
          <p:cNvPicPr preferRelativeResize="0"/>
          <p:nvPr/>
        </p:nvPicPr>
        <p:blipFill>
          <a:blip r:embed="rId3">
            <a:alphaModFix/>
          </a:blip>
          <a:stretch>
            <a:fillRect/>
          </a:stretch>
        </p:blipFill>
        <p:spPr>
          <a:xfrm>
            <a:off x="6736551" y="230850"/>
            <a:ext cx="5234580" cy="3547676"/>
          </a:xfrm>
          <a:prstGeom prst="rect">
            <a:avLst/>
          </a:prstGeom>
          <a:noFill/>
          <a:ln>
            <a:noFill/>
          </a:ln>
        </p:spPr>
      </p:pic>
      <p:sp>
        <p:nvSpPr>
          <p:cNvPr id="107" name="Google Shape;107;p21"/>
          <p:cNvSpPr txBox="1">
            <a:spLocks noGrp="1"/>
          </p:cNvSpPr>
          <p:nvPr>
            <p:ph type="title"/>
          </p:nvPr>
        </p:nvSpPr>
        <p:spPr>
          <a:xfrm>
            <a:off x="631297" y="1454743"/>
            <a:ext cx="5234700" cy="37279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3600" dirty="0">
                <a:latin typeface="Arial"/>
                <a:ea typeface="Arial"/>
                <a:cs typeface="Arial"/>
                <a:sym typeface="Arial"/>
              </a:rPr>
              <a:t>Science Gateways democratize access to research and education -- lowering the barrier to ‘time to science’ and elevating impacts.</a:t>
            </a:r>
            <a:endParaRPr sz="3600" dirty="0">
              <a:latin typeface="Arial"/>
              <a:ea typeface="Arial"/>
              <a:cs typeface="Arial"/>
              <a:sym typeface="Arial"/>
            </a:endParaRPr>
          </a:p>
        </p:txBody>
      </p:sp>
      <p:sp>
        <p:nvSpPr>
          <p:cNvPr id="108" name="Google Shape;108;p21"/>
          <p:cNvSpPr txBox="1">
            <a:spLocks noGrp="1"/>
          </p:cNvSpPr>
          <p:nvPr>
            <p:ph type="title"/>
          </p:nvPr>
        </p:nvSpPr>
        <p:spPr>
          <a:xfrm>
            <a:off x="631297" y="5480550"/>
            <a:ext cx="6524412" cy="114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1800" i="1" dirty="0">
                <a:latin typeface="Arial"/>
                <a:ea typeface="Arial"/>
                <a:cs typeface="Arial"/>
                <a:sym typeface="Arial"/>
              </a:rPr>
              <a:t>“This Open Science prize acknowledges the global impact of open data and an </a:t>
            </a:r>
            <a:r>
              <a:rPr lang="en-US" sz="1800" i="1" dirty="0" err="1">
                <a:latin typeface="Arial"/>
                <a:ea typeface="Arial"/>
                <a:cs typeface="Arial"/>
                <a:sym typeface="Arial"/>
              </a:rPr>
              <a:t>OpenTopography</a:t>
            </a:r>
            <a:r>
              <a:rPr lang="en-US" sz="1800" i="1" dirty="0">
                <a:latin typeface="Arial"/>
                <a:ea typeface="Arial"/>
                <a:cs typeface="Arial"/>
                <a:sym typeface="Arial"/>
              </a:rPr>
              <a:t> platform that makes these data easy to access and use regardless of computing resources and specialized skills”</a:t>
            </a:r>
            <a:endParaRPr sz="1800" i="1" dirty="0">
              <a:latin typeface="Arial"/>
              <a:ea typeface="Arial"/>
              <a:cs typeface="Arial"/>
              <a:sym typeface="Arial"/>
            </a:endParaRPr>
          </a:p>
        </p:txBody>
      </p:sp>
      <p:pic>
        <p:nvPicPr>
          <p:cNvPr id="109" name="Google Shape;109;p21"/>
          <p:cNvPicPr preferRelativeResize="0"/>
          <p:nvPr/>
        </p:nvPicPr>
        <p:blipFill>
          <a:blip r:embed="rId4">
            <a:alphaModFix/>
          </a:blip>
          <a:stretch>
            <a:fillRect/>
          </a:stretch>
        </p:blipFill>
        <p:spPr>
          <a:xfrm>
            <a:off x="6239713" y="1534251"/>
            <a:ext cx="4573278" cy="3547676"/>
          </a:xfrm>
          <a:prstGeom prst="rect">
            <a:avLst/>
          </a:prstGeom>
          <a:noFill/>
          <a:ln>
            <a:noFill/>
          </a:ln>
        </p:spPr>
      </p:pic>
      <p:sp>
        <p:nvSpPr>
          <p:cNvPr id="2" name="Google Shape;108;p21">
            <a:extLst>
              <a:ext uri="{FF2B5EF4-FFF2-40B4-BE49-F238E27FC236}">
                <a16:creationId xmlns:a16="http://schemas.microsoft.com/office/drawing/2014/main" id="{7821BEB1-7188-BD55-213A-C87F052EBC69}"/>
              </a:ext>
            </a:extLst>
          </p:cNvPr>
          <p:cNvSpPr txBox="1">
            <a:spLocks/>
          </p:cNvSpPr>
          <p:nvPr/>
        </p:nvSpPr>
        <p:spPr>
          <a:xfrm>
            <a:off x="8461133" y="5480550"/>
            <a:ext cx="6524412" cy="1146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4400"/>
              <a:buFont typeface="Arial"/>
              <a:buNone/>
            </a:pPr>
            <a:r>
              <a:rPr lang="en-US" sz="1800" i="1" dirty="0">
                <a:latin typeface="Arial"/>
                <a:ea typeface="Arial"/>
                <a:cs typeface="Arial"/>
                <a:sym typeface="Arial"/>
              </a:rPr>
              <a:t>Credit: https://</a:t>
            </a:r>
            <a:r>
              <a:rPr lang="en-US" sz="1800" i="1" dirty="0" err="1">
                <a:latin typeface="Arial"/>
                <a:ea typeface="Arial"/>
                <a:cs typeface="Arial"/>
                <a:sym typeface="Arial"/>
              </a:rPr>
              <a:t>opentopography.org</a:t>
            </a:r>
            <a:r>
              <a:rPr lang="en-US" sz="1800" i="1" dirty="0">
                <a:latin typeface="Arial"/>
                <a:ea typeface="Arial"/>
                <a:cs typeface="Arial"/>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dissolv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dissolve">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Raise your hand if…</a:t>
            </a:r>
            <a:endParaRPr/>
          </a:p>
        </p:txBody>
      </p:sp>
      <p:sp>
        <p:nvSpPr>
          <p:cNvPr id="154" name="Google Shape;154;p2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4100" b="1" dirty="0">
                <a:latin typeface="Arimo"/>
                <a:ea typeface="Arimo"/>
                <a:cs typeface="Arimo"/>
                <a:sym typeface="Arimo"/>
              </a:rPr>
              <a:t>Your job involves </a:t>
            </a:r>
            <a:r>
              <a:rPr lang="en-US" sz="4100" dirty="0">
                <a:latin typeface="Arimo"/>
                <a:ea typeface="Arimo"/>
                <a:cs typeface="Arimo"/>
                <a:sym typeface="Arimo"/>
              </a:rPr>
              <a:t>any form of</a:t>
            </a:r>
            <a:r>
              <a:rPr lang="en-US" sz="4100" b="1" dirty="0">
                <a:latin typeface="Arimo"/>
                <a:ea typeface="Arimo"/>
                <a:cs typeface="Arimo"/>
                <a:sym typeface="Arimo"/>
              </a:rPr>
              <a:t> </a:t>
            </a:r>
            <a:br>
              <a:rPr lang="en-US" sz="4100" b="1" dirty="0">
                <a:latin typeface="Arimo"/>
                <a:ea typeface="Arimo"/>
                <a:cs typeface="Arimo"/>
                <a:sym typeface="Arimo"/>
              </a:rPr>
            </a:br>
            <a:r>
              <a:rPr lang="en-US" sz="4100" b="1" dirty="0">
                <a:latin typeface="Arimo"/>
                <a:ea typeface="Arimo"/>
                <a:cs typeface="Arimo"/>
                <a:sym typeface="Arimo"/>
              </a:rPr>
              <a:t>value communication</a:t>
            </a:r>
            <a:endParaRPr sz="3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If you didn’t raise your hand yet</a:t>
            </a:r>
            <a:endParaRPr/>
          </a:p>
        </p:txBody>
      </p:sp>
      <p:sp>
        <p:nvSpPr>
          <p:cNvPr id="160" name="Google Shape;160;p2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4100">
                <a:latin typeface="Arimo"/>
                <a:ea typeface="Arimo"/>
                <a:cs typeface="Arimo"/>
                <a:sym typeface="Arimo"/>
              </a:rPr>
              <a:t>Raise your hand if…</a:t>
            </a:r>
            <a:endParaRPr sz="4100">
              <a:latin typeface="Arimo"/>
              <a:ea typeface="Arimo"/>
              <a:cs typeface="Arimo"/>
              <a:sym typeface="Arimo"/>
            </a:endParaRPr>
          </a:p>
          <a:p>
            <a:pPr marL="0" lvl="0" indent="0" algn="ctr" rtl="0">
              <a:lnSpc>
                <a:spcPct val="100000"/>
              </a:lnSpc>
              <a:spcBef>
                <a:spcPts val="0"/>
              </a:spcBef>
              <a:spcAft>
                <a:spcPts val="0"/>
              </a:spcAft>
              <a:buNone/>
            </a:pPr>
            <a:endParaRPr sz="4100" b="1">
              <a:latin typeface="Arimo"/>
              <a:ea typeface="Arimo"/>
              <a:cs typeface="Arimo"/>
              <a:sym typeface="Arimo"/>
            </a:endParaRPr>
          </a:p>
          <a:p>
            <a:pPr marL="0" lvl="0" indent="0" algn="ctr" rtl="0">
              <a:lnSpc>
                <a:spcPct val="100000"/>
              </a:lnSpc>
              <a:spcBef>
                <a:spcPts val="0"/>
              </a:spcBef>
              <a:spcAft>
                <a:spcPts val="0"/>
              </a:spcAft>
              <a:buNone/>
            </a:pPr>
            <a:r>
              <a:rPr lang="en-US" sz="4100" b="1">
                <a:latin typeface="Arimo"/>
                <a:ea typeface="Arimo"/>
                <a:cs typeface="Arimo"/>
                <a:sym typeface="Arimo"/>
              </a:rPr>
              <a:t>you have ever submitted a proposal or sent a ‘convincing’ email</a:t>
            </a:r>
            <a:endParaRPr sz="3900"/>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621</Words>
  <Application>Microsoft Macintosh PowerPoint</Application>
  <PresentationFormat>Widescreen</PresentationFormat>
  <Paragraphs>100</Paragraphs>
  <Slides>25</Slides>
  <Notes>19</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Tahoma</vt:lpstr>
      <vt:lpstr>Lato Black</vt:lpstr>
      <vt:lpstr>Arial</vt:lpstr>
      <vt:lpstr>Noto Sans Symbols</vt:lpstr>
      <vt:lpstr>Open Sans</vt:lpstr>
      <vt:lpstr>Open Sans Light</vt:lpstr>
      <vt:lpstr>Arimo</vt:lpstr>
      <vt:lpstr>Calibri</vt:lpstr>
      <vt:lpstr>1_Custom Design</vt:lpstr>
      <vt:lpstr>The Value of  Research Science Gateways and  Computing Cyberinfrastructure</vt:lpstr>
      <vt:lpstr>What is a Science Gateway?</vt:lpstr>
      <vt:lpstr>What is a Science Gateway?</vt:lpstr>
      <vt:lpstr>What is a Science Gateway?</vt:lpstr>
      <vt:lpstr>What does a Science Gateway  do?</vt:lpstr>
      <vt:lpstr>What is a Science Gateway?</vt:lpstr>
      <vt:lpstr>But what is the value?</vt:lpstr>
      <vt:lpstr>Raise your hand if…</vt:lpstr>
      <vt:lpstr>If you didn’t raise your hand yet</vt:lpstr>
      <vt:lpstr>Recognize yourself as a  value communicator</vt:lpstr>
      <vt:lpstr>Now that we have talked about the value of science gateways  let’s hear from other  value communicators</vt:lpstr>
      <vt:lpstr>Panelists</vt:lpstr>
      <vt:lpstr>What are some of the unique considerations when conducting outreach in the academic and national lab space?</vt:lpstr>
      <vt:lpstr>In what ways do you measure the success of your marketing efforts, and how do you gauge impact?</vt:lpstr>
      <vt:lpstr>How do you leverage data analytics and user insights to refine your marketing strategies and better understand your audience's needs?</vt:lpstr>
      <vt:lpstr>Can you share examples of successful campaigns or initiatives that have effectively increased the visibility of your projects?</vt:lpstr>
      <vt:lpstr>What advice do you have for organizations looking to enhance their marketing and communication strategies?</vt:lpstr>
      <vt:lpstr>PowerPoint Presentation</vt:lpstr>
      <vt:lpstr>PowerPoint Presentation</vt:lpstr>
      <vt:lpstr>What SGCI + SGX3 DOES</vt:lpstr>
      <vt:lpstr>Learn more at sciencegateways.org</vt:lpstr>
      <vt:lpstr>Thank You!</vt:lpstr>
      <vt:lpstr>With the growing importance of data analytics, artificial intelligence, and machine learning, how does your project(s) position themselves in relation to these fields?  And do you have expertise to communicate to potential collaborators and users?</vt:lpstr>
      <vt:lpstr>How do you use social media platforms to engage with your  target audience  and promote your services?</vt:lpstr>
      <vt:lpstr>What methods do you use to reach out to potential partners or collaborators in the research and education communities to expand your outreach and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Research Science Gateways and  Computing Cyberinfrastructure</dc:title>
  <cp:lastModifiedBy>Stirm, Claire</cp:lastModifiedBy>
  <cp:revision>3</cp:revision>
  <dcterms:modified xsi:type="dcterms:W3CDTF">2023-11-15T16:33:54Z</dcterms:modified>
</cp:coreProperties>
</file>